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1"/>
  </p:sldMasterIdLst>
  <p:notesMasterIdLst>
    <p:notesMasterId r:id="rId32"/>
  </p:notesMasterIdLst>
  <p:handoutMasterIdLst>
    <p:handoutMasterId r:id="rId33"/>
  </p:handoutMasterIdLst>
  <p:sldIdLst>
    <p:sldId id="256" r:id="rId12"/>
    <p:sldId id="292" r:id="rId13"/>
    <p:sldId id="301" r:id="rId14"/>
    <p:sldId id="303" r:id="rId15"/>
    <p:sldId id="304" r:id="rId16"/>
    <p:sldId id="306" r:id="rId17"/>
    <p:sldId id="307" r:id="rId18"/>
    <p:sldId id="308" r:id="rId19"/>
    <p:sldId id="309" r:id="rId20"/>
    <p:sldId id="310" r:id="rId21"/>
    <p:sldId id="312" r:id="rId22"/>
    <p:sldId id="311" r:id="rId23"/>
    <p:sldId id="313" r:id="rId24"/>
    <p:sldId id="314" r:id="rId25"/>
    <p:sldId id="317" r:id="rId26"/>
    <p:sldId id="315" r:id="rId27"/>
    <p:sldId id="316" r:id="rId28"/>
    <p:sldId id="319" r:id="rId29"/>
    <p:sldId id="320" r:id="rId30"/>
    <p:sldId id="277" r:id="rId31"/>
  </p:sldIdLst>
  <p:sldSz cx="12188825" cy="6858000"/>
  <p:notesSz cx="6858000" cy="9144000"/>
  <p:custDataLst>
    <p:custData r:id="rId1"/>
    <p:custData r:id="rId7"/>
    <p:custData r:id="rId2"/>
    <p:custData r:id="rId9"/>
    <p:custData r:id="rId3"/>
    <p:custData r:id="rId4"/>
    <p:custData r:id="rId5"/>
  </p:custDataLst>
  <p:defaultTextStyle>
    <a:defPPr>
      <a:defRPr lang="en-US"/>
    </a:defPPr>
    <a:lvl1pPr marL="0" indent="0" algn="l" defTabSz="914400" rtl="0" eaLnBrk="1" latinLnBrk="0" hangingPunct="1">
      <a:lnSpc>
        <a:spcPct val="100000"/>
      </a:lnSpc>
      <a:spcBef>
        <a:spcPts val="1600"/>
      </a:spcBef>
      <a:buClr>
        <a:schemeClr val="accent1"/>
      </a:buClr>
      <a:buSzPct val="130000"/>
      <a:buFont typeface="Arial" panose="020B0604020202020204" pitchFamily="34" charset="0"/>
      <a:buChar char="​"/>
      <a:tabLst/>
      <a:defRPr lang="en-US" sz="1400" b="1" i="0" kern="1400" dirty="0" smtClean="0">
        <a:solidFill>
          <a:schemeClr val="accent1"/>
        </a:solidFill>
        <a:latin typeface="+mn-lt"/>
        <a:ea typeface="+mn-ea"/>
        <a:cs typeface="+mn-cs"/>
      </a:defRPr>
    </a:lvl1pPr>
    <a:lvl2pPr marL="0" indent="0" algn="l" defTabSz="914400" rtl="0" eaLnBrk="1" latinLnBrk="0" hangingPunct="1">
      <a:lnSpc>
        <a:spcPct val="110000"/>
      </a:lnSpc>
      <a:spcBef>
        <a:spcPts val="1100"/>
      </a:spcBef>
      <a:spcAft>
        <a:spcPts val="0"/>
      </a:spcAft>
      <a:buClr>
        <a:schemeClr val="accent1"/>
      </a:buClr>
      <a:buSzPct val="130000"/>
      <a:buFont typeface="Arial" panose="020B0604020202020204" pitchFamily="34" charset="0"/>
      <a:buChar char="​"/>
      <a:tabLst/>
      <a:defRPr lang="en-US" sz="1200" b="1" i="0" kern="1200" dirty="0" smtClean="0">
        <a:solidFill>
          <a:schemeClr val="tx1"/>
        </a:solidFill>
        <a:latin typeface="+mn-lt"/>
        <a:ea typeface="+mn-ea"/>
        <a:cs typeface="+mn-cs"/>
      </a:defRPr>
    </a:lvl2pPr>
    <a:lvl3pPr marL="171450" indent="-171450">
      <a:lnSpc>
        <a:spcPct val="110000"/>
      </a:lnSpc>
      <a:spcBef>
        <a:spcPts val="600"/>
      </a:spcBef>
      <a:buClr>
        <a:schemeClr val="accent1"/>
      </a:buClr>
      <a:buSzPct val="130000"/>
      <a:buFont typeface="Arial Black" panose="020B0A04020102020204" pitchFamily="34" charset="0"/>
      <a:buChar char="›"/>
      <a:defRPr sz="1200">
        <a:solidFill>
          <a:schemeClr val="tx1"/>
        </a:solidFill>
        <a:latin typeface="+mj-lt"/>
      </a:defRPr>
    </a:lvl3pPr>
    <a:lvl4pPr marL="342900" indent="-171450" algn="l" defTabSz="914400" rtl="0" eaLnBrk="1" latinLnBrk="0" hangingPunct="1">
      <a:lnSpc>
        <a:spcPct val="100000"/>
      </a:lnSpc>
      <a:spcBef>
        <a:spcPts val="600"/>
      </a:spcBef>
      <a:spcAft>
        <a:spcPts val="0"/>
      </a:spcAft>
      <a:buClr>
        <a:schemeClr val="accent1"/>
      </a:buClr>
      <a:buSzPct val="130000"/>
      <a:buFont typeface="Arial" panose="020B0604020202020204" pitchFamily="34" charset="0"/>
      <a:buChar char="‒"/>
      <a:tabLst/>
      <a:defRPr lang="en-US" sz="1200" b="0" i="0" kern="1200" dirty="0" smtClean="0">
        <a:solidFill>
          <a:schemeClr val="tx1"/>
        </a:solidFill>
        <a:latin typeface="+mj-lt"/>
        <a:ea typeface="+mn-ea"/>
        <a:cs typeface="+mn-cs"/>
      </a:defRPr>
    </a:lvl4pPr>
    <a:lvl5pPr marL="514350" indent="-171450">
      <a:lnSpc>
        <a:spcPct val="100000"/>
      </a:lnSpc>
      <a:buClr>
        <a:schemeClr val="accent1"/>
      </a:buClr>
      <a:buFont typeface="Arial" panose="020B0604020202020204" pitchFamily="34" charset="0"/>
      <a:buChar char="•"/>
      <a:defRPr sz="1200" baseline="0">
        <a:solidFill>
          <a:schemeClr val="tx1"/>
        </a:solidFill>
        <a:latin typeface="+mj-lt"/>
      </a:defRPr>
    </a:lvl5pPr>
    <a:lvl6pPr marL="685800" indent="-171450">
      <a:lnSpc>
        <a:spcPct val="100000"/>
      </a:lnSpc>
      <a:buClr>
        <a:schemeClr val="accent1"/>
      </a:buClr>
      <a:buFont typeface="Arial" panose="020B0604020202020204" pitchFamily="34" charset="0"/>
      <a:buChar char="•"/>
      <a:defRPr sz="1200" baseline="0">
        <a:solidFill>
          <a:schemeClr val="tx1"/>
        </a:solidFill>
        <a:latin typeface="+mj-lt"/>
      </a:defRPr>
    </a:lvl6pPr>
    <a:lvl7pPr>
      <a:defRPr sz="1600"/>
    </a:lvl7pPr>
    <a:lvl8pPr>
      <a:defRPr sz="1600"/>
    </a:lvl8pPr>
    <a:lvl9pPr>
      <a:defRPr sz="1600"/>
    </a:lvl9pPr>
  </p:defaultTextStyle>
  <p:extLst>
    <p:ext uri="{EFAFB233-063F-42B5-8137-9DF3F51BA10A}">
      <p15:sldGuideLst xmlns:p15="http://schemas.microsoft.com/office/powerpoint/2012/main">
        <p15:guide id="1" orient="horz" pos="3984" userDrawn="1">
          <p15:clr>
            <a:srgbClr val="A4A3A4"/>
          </p15:clr>
        </p15:guide>
        <p15:guide id="18" pos="4031" userDrawn="1">
          <p15:clr>
            <a:srgbClr val="A4A3A4"/>
          </p15:clr>
        </p15:guide>
        <p15:guide id="32" pos="7295" userDrawn="1">
          <p15:clr>
            <a:srgbClr val="A4A3A4"/>
          </p15:clr>
        </p15:guide>
        <p15:guide id="34" pos="383" userDrawn="1">
          <p15:clr>
            <a:srgbClr val="A4A3A4"/>
          </p15:clr>
        </p15:guide>
        <p15:guide id="35" orient="horz" pos="816" userDrawn="1">
          <p15:clr>
            <a:srgbClr val="A4A3A4"/>
          </p15:clr>
        </p15:guide>
        <p15:guide id="36" orient="horz" pos="720" userDrawn="1">
          <p15:clr>
            <a:srgbClr val="A4A3A4"/>
          </p15:clr>
        </p15:guide>
        <p15:guide id="37" pos="364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72CE"/>
    <a:srgbClr val="C01324"/>
    <a:srgbClr val="969696"/>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F}" styleName="First Data Custom">
    <a:wholeTbl>
      <a:tcTxStyle>
        <a:fontRef idx="minor">
          <a:scrgbClr r="0" g="0" b="0"/>
        </a:fontRef>
        <a:schemeClr val="tx1"/>
      </a:tcTxStyle>
      <a:tcStyle>
        <a:tcBdr>
          <a:left>
            <a:ln>
              <a:noFill/>
            </a:ln>
          </a:left>
          <a:right>
            <a:ln>
              <a:noFill/>
            </a:ln>
          </a:right>
          <a:top>
            <a:ln>
              <a:noFill/>
            </a:ln>
          </a:top>
          <a:bottom>
            <a:ln w="9525" cmpd="sng">
              <a:solidFill>
                <a:schemeClr val="lt2"/>
              </a:solidFill>
            </a:ln>
          </a:bottom>
          <a:insideH>
            <a:ln w="9525" cmpd="sng">
              <a:solidFill>
                <a:schemeClr val="lt2"/>
              </a:solidFill>
            </a:ln>
          </a:insideH>
          <a:insideV>
            <a:ln>
              <a:noFill/>
            </a:ln>
          </a:insideV>
        </a:tcBdr>
        <a:fill>
          <a:noFill/>
        </a:fill>
      </a:tcStyle>
    </a:wholeTbl>
    <a:lastCol>
      <a:tcTxStyle b="on"/>
      <a:tcStyle>
        <a:tcBdr/>
      </a:tcStyle>
    </a:lastCol>
    <a:firstCol>
      <a:tcTxStyle b="on"/>
      <a:tcStyle>
        <a:tcBdr/>
      </a:tcStyle>
    </a:firstCol>
    <a:lastRow>
      <a:tcTxStyle b="on"/>
      <a:tcStyle>
        <a:tcBdr/>
      </a:tcStyle>
    </a:lastRow>
    <a:firstRow>
      <a:tcTxStyle b="on">
        <a:fontRef idx="minor">
          <a:scrgbClr r="0" g="0" b="0"/>
        </a:fontRef>
        <a:schemeClr val="bg1"/>
      </a:tcTxStyle>
      <a:tcStyle>
        <a:tcBdr>
          <a:bottom>
            <a:ln>
              <a:noFill/>
            </a:ln>
          </a:bottom>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56" autoAdjust="0"/>
  </p:normalViewPr>
  <p:slideViewPr>
    <p:cSldViewPr>
      <p:cViewPr varScale="1">
        <p:scale>
          <a:sx n="114" d="100"/>
          <a:sy n="114" d="100"/>
        </p:scale>
        <p:origin x="414" y="102"/>
      </p:cViewPr>
      <p:guideLst>
        <p:guide orient="horz" pos="3984"/>
        <p:guide pos="4031"/>
        <p:guide pos="7295"/>
        <p:guide pos="383"/>
        <p:guide orient="horz" pos="816"/>
        <p:guide orient="horz" pos="720"/>
        <p:guide pos="3647"/>
      </p:guideLst>
    </p:cSldViewPr>
  </p:slideViewPr>
  <p:outlineViewPr>
    <p:cViewPr>
      <p:scale>
        <a:sx n="33" d="100"/>
        <a:sy n="33" d="100"/>
      </p:scale>
      <p:origin x="0" y="4053"/>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28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05T16:32:58.818"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b="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C084F6-CB42-42DC-BDE5-A2B172FEDB6A}" type="datetimeFigureOut">
              <a:rPr lang="en-US" b="0" smtClean="0"/>
              <a:t>4/16/2019</a:t>
            </a:fld>
            <a:endParaRPr lang="en-US" b="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b="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E5E724-A626-4175-8045-72C2C7C2222A}" type="slidenum">
              <a:rPr lang="en-US" b="0" smtClean="0"/>
              <a:t>‹#›</a:t>
            </a:fld>
            <a:endParaRPr lang="en-US" b="0" dirty="0"/>
          </a:p>
        </p:txBody>
      </p:sp>
    </p:spTree>
    <p:extLst>
      <p:ext uri="{BB962C8B-B14F-4D97-AF65-F5344CB8AC3E}">
        <p14:creationId xmlns:p14="http://schemas.microsoft.com/office/powerpoint/2010/main" val="3559242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764" y="141732"/>
            <a:ext cx="2574036" cy="297180"/>
          </a:xfrm>
          <a:prstGeom prst="rect">
            <a:avLst/>
          </a:prstGeom>
        </p:spPr>
        <p:txBody>
          <a:bodyPr vert="horz" lIns="0" tIns="0" rIns="0" bIns="0" rtlCol="0"/>
          <a:lstStyle>
            <a:lvl1pPr algn="l">
              <a:defRPr sz="900" b="0">
                <a:solidFill>
                  <a:schemeClr val="tx1"/>
                </a:solidFill>
              </a:defRPr>
            </a:lvl1pPr>
          </a:lstStyle>
          <a:p>
            <a:endParaRPr lang="en-US" dirty="0"/>
          </a:p>
        </p:txBody>
      </p:sp>
      <p:sp>
        <p:nvSpPr>
          <p:cNvPr id="3" name="Date Placeholder 2"/>
          <p:cNvSpPr>
            <a:spLocks noGrp="1"/>
          </p:cNvSpPr>
          <p:nvPr>
            <p:ph type="dt" idx="1"/>
          </p:nvPr>
        </p:nvSpPr>
        <p:spPr>
          <a:xfrm>
            <a:off x="3884613" y="141732"/>
            <a:ext cx="2575623" cy="297180"/>
          </a:xfrm>
          <a:prstGeom prst="rect">
            <a:avLst/>
          </a:prstGeom>
        </p:spPr>
        <p:txBody>
          <a:bodyPr vert="horz" lIns="0" tIns="0" rIns="0" bIns="0" rtlCol="0"/>
          <a:lstStyle>
            <a:lvl1pPr algn="r">
              <a:defRPr sz="900" b="0">
                <a:solidFill>
                  <a:schemeClr val="tx1"/>
                </a:solidFill>
              </a:defRPr>
            </a:lvl1pPr>
          </a:lstStyle>
          <a:p>
            <a:fld id="{7EA1FDE6-912C-44FB-9477-D25C3C0B590F}"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97764" y="4343400"/>
            <a:ext cx="6062472"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97764" y="8691372"/>
            <a:ext cx="2574036" cy="295593"/>
          </a:xfrm>
          <a:prstGeom prst="rect">
            <a:avLst/>
          </a:prstGeom>
        </p:spPr>
        <p:txBody>
          <a:bodyPr vert="horz" lIns="0" tIns="0" rIns="0" bIns="0" rtlCol="0" anchor="b"/>
          <a:lstStyle>
            <a:lvl1pPr algn="l">
              <a:defRPr sz="900" b="0">
                <a:solidFill>
                  <a:schemeClr val="tx1"/>
                </a:solidFill>
              </a:defRPr>
            </a:lvl1pPr>
          </a:lstStyle>
          <a:p>
            <a:endParaRPr lang="en-US" dirty="0"/>
          </a:p>
        </p:txBody>
      </p:sp>
      <p:sp>
        <p:nvSpPr>
          <p:cNvPr id="7" name="Slide Number Placeholder 6"/>
          <p:cNvSpPr>
            <a:spLocks noGrp="1"/>
          </p:cNvSpPr>
          <p:nvPr>
            <p:ph type="sldNum" sz="quarter" idx="5"/>
          </p:nvPr>
        </p:nvSpPr>
        <p:spPr>
          <a:xfrm>
            <a:off x="3884613" y="8691372"/>
            <a:ext cx="2575623" cy="295593"/>
          </a:xfrm>
          <a:prstGeom prst="rect">
            <a:avLst/>
          </a:prstGeom>
        </p:spPr>
        <p:txBody>
          <a:bodyPr vert="horz" lIns="0" tIns="0" rIns="0" bIns="0" rtlCol="0" anchor="b"/>
          <a:lstStyle>
            <a:lvl1pPr algn="r">
              <a:defRPr sz="900" b="0">
                <a:solidFill>
                  <a:schemeClr val="tx1"/>
                </a:solidFill>
              </a:defRPr>
            </a:lvl1pPr>
          </a:lstStyle>
          <a:p>
            <a:fld id="{3C6C2464-60A7-4E30-A622-ADF34D2E293A}" type="slidenum">
              <a:rPr lang="en-US" smtClean="0"/>
              <a:pPr/>
              <a:t>‹#›</a:t>
            </a:fld>
            <a:endParaRPr lang="en-US" dirty="0"/>
          </a:p>
        </p:txBody>
      </p:sp>
    </p:spTree>
    <p:extLst>
      <p:ext uri="{BB962C8B-B14F-4D97-AF65-F5344CB8AC3E}">
        <p14:creationId xmlns:p14="http://schemas.microsoft.com/office/powerpoint/2010/main" val="4043574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0</a:t>
            </a:fld>
            <a:endParaRPr lang="en-US" dirty="0"/>
          </a:p>
        </p:txBody>
      </p:sp>
    </p:spTree>
    <p:extLst>
      <p:ext uri="{BB962C8B-B14F-4D97-AF65-F5344CB8AC3E}">
        <p14:creationId xmlns:p14="http://schemas.microsoft.com/office/powerpoint/2010/main" val="294407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9</a:t>
            </a:fld>
            <a:endParaRPr lang="en-US" dirty="0"/>
          </a:p>
        </p:txBody>
      </p:sp>
    </p:spTree>
    <p:extLst>
      <p:ext uri="{BB962C8B-B14F-4D97-AF65-F5344CB8AC3E}">
        <p14:creationId xmlns:p14="http://schemas.microsoft.com/office/powerpoint/2010/main" val="62791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10</a:t>
            </a:fld>
            <a:endParaRPr lang="en-US" dirty="0"/>
          </a:p>
        </p:txBody>
      </p:sp>
    </p:spTree>
    <p:extLst>
      <p:ext uri="{BB962C8B-B14F-4D97-AF65-F5344CB8AC3E}">
        <p14:creationId xmlns:p14="http://schemas.microsoft.com/office/powerpoint/2010/main" val="324404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11</a:t>
            </a:fld>
            <a:endParaRPr lang="en-US" dirty="0"/>
          </a:p>
        </p:txBody>
      </p:sp>
    </p:spTree>
    <p:extLst>
      <p:ext uri="{BB962C8B-B14F-4D97-AF65-F5344CB8AC3E}">
        <p14:creationId xmlns:p14="http://schemas.microsoft.com/office/powerpoint/2010/main" val="47468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12</a:t>
            </a:fld>
            <a:endParaRPr lang="en-US" dirty="0"/>
          </a:p>
        </p:txBody>
      </p:sp>
    </p:spTree>
    <p:extLst>
      <p:ext uri="{BB962C8B-B14F-4D97-AF65-F5344CB8AC3E}">
        <p14:creationId xmlns:p14="http://schemas.microsoft.com/office/powerpoint/2010/main" val="493917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13</a:t>
            </a:fld>
            <a:endParaRPr lang="en-US" dirty="0"/>
          </a:p>
        </p:txBody>
      </p:sp>
    </p:spTree>
    <p:extLst>
      <p:ext uri="{BB962C8B-B14F-4D97-AF65-F5344CB8AC3E}">
        <p14:creationId xmlns:p14="http://schemas.microsoft.com/office/powerpoint/2010/main" val="98504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935C4-56E6-439A-ADDE-FA0DFE835FFD}" type="slidenum">
              <a:rPr lang="en-US" smtClean="0"/>
              <a:pPr/>
              <a:t>14</a:t>
            </a:fld>
            <a:endParaRPr lang="en-US" dirty="0"/>
          </a:p>
        </p:txBody>
      </p:sp>
    </p:spTree>
    <p:extLst>
      <p:ext uri="{BB962C8B-B14F-4D97-AF65-F5344CB8AC3E}">
        <p14:creationId xmlns:p14="http://schemas.microsoft.com/office/powerpoint/2010/main" val="210670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15</a:t>
            </a:fld>
            <a:endParaRPr lang="en-US" dirty="0"/>
          </a:p>
        </p:txBody>
      </p:sp>
    </p:spTree>
    <p:extLst>
      <p:ext uri="{BB962C8B-B14F-4D97-AF65-F5344CB8AC3E}">
        <p14:creationId xmlns:p14="http://schemas.microsoft.com/office/powerpoint/2010/main" val="319618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16</a:t>
            </a:fld>
            <a:endParaRPr lang="en-US" dirty="0"/>
          </a:p>
        </p:txBody>
      </p:sp>
    </p:spTree>
    <p:extLst>
      <p:ext uri="{BB962C8B-B14F-4D97-AF65-F5344CB8AC3E}">
        <p14:creationId xmlns:p14="http://schemas.microsoft.com/office/powerpoint/2010/main" val="366930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935C4-56E6-439A-ADDE-FA0DFE835FFD}" type="slidenum">
              <a:rPr lang="en-US" smtClean="0"/>
              <a:t>17</a:t>
            </a:fld>
            <a:endParaRPr lang="en-US" dirty="0"/>
          </a:p>
        </p:txBody>
      </p:sp>
    </p:spTree>
    <p:extLst>
      <p:ext uri="{BB962C8B-B14F-4D97-AF65-F5344CB8AC3E}">
        <p14:creationId xmlns:p14="http://schemas.microsoft.com/office/powerpoint/2010/main" val="193668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19</a:t>
            </a:fld>
            <a:endParaRPr lang="en-US" dirty="0"/>
          </a:p>
        </p:txBody>
      </p:sp>
    </p:spTree>
    <p:extLst>
      <p:ext uri="{BB962C8B-B14F-4D97-AF65-F5344CB8AC3E}">
        <p14:creationId xmlns:p14="http://schemas.microsoft.com/office/powerpoint/2010/main" val="25619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1</a:t>
            </a:fld>
            <a:endParaRPr lang="en-US" dirty="0"/>
          </a:p>
        </p:txBody>
      </p:sp>
    </p:spTree>
    <p:extLst>
      <p:ext uri="{BB962C8B-B14F-4D97-AF65-F5344CB8AC3E}">
        <p14:creationId xmlns:p14="http://schemas.microsoft.com/office/powerpoint/2010/main" val="74285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2</a:t>
            </a:fld>
            <a:endParaRPr lang="en-US" dirty="0"/>
          </a:p>
        </p:txBody>
      </p:sp>
    </p:spTree>
    <p:extLst>
      <p:ext uri="{BB962C8B-B14F-4D97-AF65-F5344CB8AC3E}">
        <p14:creationId xmlns:p14="http://schemas.microsoft.com/office/powerpoint/2010/main" val="280190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3</a:t>
            </a:fld>
            <a:endParaRPr lang="en-US" dirty="0"/>
          </a:p>
        </p:txBody>
      </p:sp>
    </p:spTree>
    <p:extLst>
      <p:ext uri="{BB962C8B-B14F-4D97-AF65-F5344CB8AC3E}">
        <p14:creationId xmlns:p14="http://schemas.microsoft.com/office/powerpoint/2010/main" val="389710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4</a:t>
            </a:fld>
            <a:endParaRPr lang="en-US" dirty="0"/>
          </a:p>
        </p:txBody>
      </p:sp>
    </p:spTree>
    <p:extLst>
      <p:ext uri="{BB962C8B-B14F-4D97-AF65-F5344CB8AC3E}">
        <p14:creationId xmlns:p14="http://schemas.microsoft.com/office/powerpoint/2010/main" val="168408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5</a:t>
            </a:fld>
            <a:endParaRPr lang="en-US" dirty="0"/>
          </a:p>
        </p:txBody>
      </p:sp>
    </p:spTree>
    <p:extLst>
      <p:ext uri="{BB962C8B-B14F-4D97-AF65-F5344CB8AC3E}">
        <p14:creationId xmlns:p14="http://schemas.microsoft.com/office/powerpoint/2010/main" val="244757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6</a:t>
            </a:fld>
            <a:endParaRPr lang="en-US" dirty="0"/>
          </a:p>
        </p:txBody>
      </p:sp>
    </p:spTree>
    <p:extLst>
      <p:ext uri="{BB962C8B-B14F-4D97-AF65-F5344CB8AC3E}">
        <p14:creationId xmlns:p14="http://schemas.microsoft.com/office/powerpoint/2010/main" val="298522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7</a:t>
            </a:fld>
            <a:endParaRPr lang="en-US" dirty="0"/>
          </a:p>
        </p:txBody>
      </p:sp>
    </p:spTree>
    <p:extLst>
      <p:ext uri="{BB962C8B-B14F-4D97-AF65-F5344CB8AC3E}">
        <p14:creationId xmlns:p14="http://schemas.microsoft.com/office/powerpoint/2010/main" val="41314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C2464-60A7-4E30-A622-ADF34D2E293A}" type="slidenum">
              <a:rPr lang="en-US" smtClean="0"/>
              <a:pPr/>
              <a:t>8</a:t>
            </a:fld>
            <a:endParaRPr lang="en-US" dirty="0"/>
          </a:p>
        </p:txBody>
      </p:sp>
    </p:spTree>
    <p:extLst>
      <p:ext uri="{BB962C8B-B14F-4D97-AF65-F5344CB8AC3E}">
        <p14:creationId xmlns:p14="http://schemas.microsoft.com/office/powerpoint/2010/main" val="771586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a:xfrm>
            <a:off x="5164134" y="0"/>
            <a:ext cx="7017918" cy="6858000"/>
          </a:xfrm>
          <a:custGeom>
            <a:avLst/>
            <a:gdLst/>
            <a:ahLst/>
            <a:cxnLst/>
            <a:rect l="l" t="t" r="r" b="b"/>
            <a:pathLst>
              <a:path w="7017918" h="6858000">
                <a:moveTo>
                  <a:pt x="2285999" y="0"/>
                </a:moveTo>
                <a:lnTo>
                  <a:pt x="2286000" y="0"/>
                </a:lnTo>
                <a:lnTo>
                  <a:pt x="3252475" y="0"/>
                </a:lnTo>
                <a:lnTo>
                  <a:pt x="3252476" y="0"/>
                </a:lnTo>
                <a:lnTo>
                  <a:pt x="6051442" y="0"/>
                </a:lnTo>
                <a:lnTo>
                  <a:pt x="7017918" y="0"/>
                </a:lnTo>
                <a:lnTo>
                  <a:pt x="7017918" y="6858000"/>
                </a:lnTo>
                <a:lnTo>
                  <a:pt x="6051442" y="6858000"/>
                </a:lnTo>
                <a:lnTo>
                  <a:pt x="3252476" y="6858000"/>
                </a:lnTo>
                <a:lnTo>
                  <a:pt x="3252475" y="6858000"/>
                </a:lnTo>
                <a:lnTo>
                  <a:pt x="2286000" y="6858000"/>
                </a:lnTo>
                <a:lnTo>
                  <a:pt x="2285999" y="6858000"/>
                </a:lnTo>
                <a:lnTo>
                  <a:pt x="966476" y="6858000"/>
                </a:lnTo>
                <a:lnTo>
                  <a:pt x="0" y="6858000"/>
                </a:lnTo>
                <a:lnTo>
                  <a:pt x="2285999" y="3"/>
                </a:lnTo>
                <a:close/>
              </a:path>
            </a:pathLst>
          </a:cu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a:off x="5632954" y="0"/>
            <a:ext cx="6559045" cy="6858000"/>
          </a:xfrm>
          <a:custGeom>
            <a:avLst/>
            <a:gdLst/>
            <a:ahLst/>
            <a:cxnLst/>
            <a:rect l="l" t="t" r="r" b="b"/>
            <a:pathLst>
              <a:path w="6559045" h="6858000">
                <a:moveTo>
                  <a:pt x="2285999" y="0"/>
                </a:moveTo>
                <a:lnTo>
                  <a:pt x="2286000" y="0"/>
                </a:lnTo>
                <a:lnTo>
                  <a:pt x="5927220" y="0"/>
                </a:lnTo>
                <a:lnTo>
                  <a:pt x="6051442" y="0"/>
                </a:lnTo>
                <a:lnTo>
                  <a:pt x="6559045" y="0"/>
                </a:lnTo>
                <a:lnTo>
                  <a:pt x="6559045" y="6858000"/>
                </a:lnTo>
                <a:lnTo>
                  <a:pt x="6051442" y="6858000"/>
                </a:lnTo>
                <a:lnTo>
                  <a:pt x="5927220" y="6858000"/>
                </a:lnTo>
                <a:lnTo>
                  <a:pt x="2286000" y="6858000"/>
                </a:lnTo>
                <a:lnTo>
                  <a:pt x="2285999" y="6858000"/>
                </a:lnTo>
                <a:lnTo>
                  <a:pt x="0" y="6858000"/>
                </a:lnTo>
                <a:lnTo>
                  <a:pt x="2285999" y="3"/>
                </a:lnTo>
                <a:close/>
              </a:path>
            </a:pathLst>
          </a:cu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7493000" y="2362200"/>
            <a:ext cx="4087813" cy="1642301"/>
          </a:xfrm>
        </p:spPr>
        <p:txBody>
          <a:bodyPr anchor="b"/>
          <a:lstStyle>
            <a:lvl1pPr algn="l">
              <a:defRPr b="1">
                <a:solidFill>
                  <a:schemeClr val="accent4">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bwMode="white">
          <a:xfrm>
            <a:off x="7493000" y="4206240"/>
            <a:ext cx="4087812" cy="746760"/>
          </a:xfrm>
          <a:prstGeom prst="rect">
            <a:avLst/>
          </a:prstGeom>
        </p:spPr>
        <p:txBody>
          <a:bodyPr/>
          <a:lstStyle>
            <a:lvl1pPr marL="0" indent="0" algn="l">
              <a:buNone/>
              <a:defRPr>
                <a:solidFill>
                  <a:schemeClr val="accent4">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Date, or Subtitle </a:t>
            </a:r>
            <a:br>
              <a:rPr lang="en-US" noProof="0" dirty="0"/>
            </a:br>
            <a:r>
              <a:rPr lang="en-US" noProof="0" dirty="0"/>
              <a:t>(if needed)</a:t>
            </a:r>
          </a:p>
        </p:txBody>
      </p:sp>
      <p:sp>
        <p:nvSpPr>
          <p:cNvPr id="11" name="Rectangle 10"/>
          <p:cNvSpPr/>
          <p:nvPr userDrawn="1"/>
        </p:nvSpPr>
        <p:spPr bwMode="white">
          <a:xfrm>
            <a:off x="7493444" y="5844828"/>
            <a:ext cx="3706368" cy="692497"/>
          </a:xfrm>
          <a:prstGeom prst="rect">
            <a:avLst/>
          </a:prstGeom>
        </p:spPr>
        <p:txBody>
          <a:bodyPr wrap="square" lIns="0" tIns="0" rIns="0" bIns="0">
            <a:spAutoFit/>
          </a:bodyPr>
          <a:lstStyle/>
          <a:p>
            <a:r>
              <a:rPr lang="en-US" sz="900" b="0" dirty="0">
                <a:solidFill>
                  <a:schemeClr val="bg1">
                    <a:lumMod val="75000"/>
                  </a:schemeClr>
                </a:solidFill>
              </a:rPr>
              <a:t>© 2019 First Data Corporation. All rights reserved. The First Data </a:t>
            </a:r>
            <a:br>
              <a:rPr lang="en-US" sz="900" b="0" dirty="0">
                <a:solidFill>
                  <a:schemeClr val="bg1">
                    <a:lumMod val="75000"/>
                  </a:schemeClr>
                </a:solidFill>
              </a:rPr>
            </a:br>
            <a:r>
              <a:rPr lang="en-US" sz="900" b="0" dirty="0">
                <a:solidFill>
                  <a:schemeClr val="bg1">
                    <a:lumMod val="75000"/>
                  </a:schemeClr>
                </a:solidFill>
              </a:rPr>
              <a:t>name, logo and related trademarks and service marks are owned </a:t>
            </a:r>
            <a:br>
              <a:rPr lang="en-US" sz="900" b="0" dirty="0">
                <a:solidFill>
                  <a:schemeClr val="bg1">
                    <a:lumMod val="75000"/>
                  </a:schemeClr>
                </a:solidFill>
              </a:rPr>
            </a:br>
            <a:r>
              <a:rPr lang="en-US" sz="900" b="0" dirty="0">
                <a:solidFill>
                  <a:schemeClr val="bg1">
                    <a:lumMod val="75000"/>
                  </a:schemeClr>
                </a:solidFill>
              </a:rPr>
              <a:t>by First Data Corporation and are registered or used in the U.S. and many foreign countries. All trademarks, service marks, and trade names referenced in this material are the property of their respective owners.</a:t>
            </a:r>
          </a:p>
        </p:txBody>
      </p:sp>
      <p:grpSp>
        <p:nvGrpSpPr>
          <p:cNvPr id="12" name="Group 11"/>
          <p:cNvGrpSpPr/>
          <p:nvPr userDrawn="1"/>
        </p:nvGrpSpPr>
        <p:grpSpPr bwMode="gray">
          <a:xfrm>
            <a:off x="7493444" y="5181600"/>
            <a:ext cx="1390921" cy="249902"/>
            <a:chOff x="10437813" y="6437313"/>
            <a:chExt cx="1139825" cy="204788"/>
          </a:xfrm>
          <a:solidFill>
            <a:schemeClr val="bg1"/>
          </a:solidFill>
        </p:grpSpPr>
        <p:sp>
          <p:nvSpPr>
            <p:cNvPr id="13" name="Rectangle 12"/>
            <p:cNvSpPr>
              <a:spLocks noChangeArrowheads="1"/>
            </p:cNvSpPr>
            <p:nvPr/>
          </p:nvSpPr>
          <p:spPr bwMode="gray">
            <a:xfrm>
              <a:off x="10588625" y="6494463"/>
              <a:ext cx="31750" cy="144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4" name="Freeform 13"/>
            <p:cNvSpPr>
              <a:spLocks/>
            </p:cNvSpPr>
            <p:nvPr/>
          </p:nvSpPr>
          <p:spPr bwMode="gray">
            <a:xfrm>
              <a:off x="10639425" y="6491288"/>
              <a:ext cx="79375" cy="147638"/>
            </a:xfrm>
            <a:custGeom>
              <a:avLst/>
              <a:gdLst>
                <a:gd name="T0" fmla="*/ 77 w 77"/>
                <a:gd name="T1" fmla="*/ 33 h 140"/>
                <a:gd name="T2" fmla="*/ 73 w 77"/>
                <a:gd name="T3" fmla="*/ 32 h 140"/>
                <a:gd name="T4" fmla="*/ 64 w 77"/>
                <a:gd name="T5" fmla="*/ 31 h 140"/>
                <a:gd name="T6" fmla="*/ 32 w 77"/>
                <a:gd name="T7" fmla="*/ 65 h 140"/>
                <a:gd name="T8" fmla="*/ 32 w 77"/>
                <a:gd name="T9" fmla="*/ 140 h 140"/>
                <a:gd name="T10" fmla="*/ 0 w 77"/>
                <a:gd name="T11" fmla="*/ 140 h 140"/>
                <a:gd name="T12" fmla="*/ 0 w 77"/>
                <a:gd name="T13" fmla="*/ 3 h 140"/>
                <a:gd name="T14" fmla="*/ 32 w 77"/>
                <a:gd name="T15" fmla="*/ 3 h 140"/>
                <a:gd name="T16" fmla="*/ 32 w 77"/>
                <a:gd name="T17" fmla="*/ 22 h 140"/>
                <a:gd name="T18" fmla="*/ 70 w 77"/>
                <a:gd name="T19" fmla="*/ 0 h 140"/>
                <a:gd name="T20" fmla="*/ 77 w 77"/>
                <a:gd name="T21" fmla="*/ 1 h 140"/>
                <a:gd name="T22" fmla="*/ 77 w 77"/>
                <a:gd name="T23" fmla="*/ 3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40">
                  <a:moveTo>
                    <a:pt x="77" y="33"/>
                  </a:moveTo>
                  <a:cubicBezTo>
                    <a:pt x="77" y="33"/>
                    <a:pt x="75" y="32"/>
                    <a:pt x="73" y="32"/>
                  </a:cubicBezTo>
                  <a:cubicBezTo>
                    <a:pt x="70" y="31"/>
                    <a:pt x="67" y="31"/>
                    <a:pt x="64" y="31"/>
                  </a:cubicBezTo>
                  <a:cubicBezTo>
                    <a:pt x="48" y="31"/>
                    <a:pt x="32" y="39"/>
                    <a:pt x="32" y="65"/>
                  </a:cubicBezTo>
                  <a:cubicBezTo>
                    <a:pt x="32" y="140"/>
                    <a:pt x="32" y="140"/>
                    <a:pt x="32" y="140"/>
                  </a:cubicBezTo>
                  <a:cubicBezTo>
                    <a:pt x="0" y="140"/>
                    <a:pt x="0" y="140"/>
                    <a:pt x="0" y="140"/>
                  </a:cubicBezTo>
                  <a:cubicBezTo>
                    <a:pt x="0" y="3"/>
                    <a:pt x="0" y="3"/>
                    <a:pt x="0" y="3"/>
                  </a:cubicBezTo>
                  <a:cubicBezTo>
                    <a:pt x="32" y="3"/>
                    <a:pt x="32" y="3"/>
                    <a:pt x="32" y="3"/>
                  </a:cubicBezTo>
                  <a:cubicBezTo>
                    <a:pt x="32" y="22"/>
                    <a:pt x="32" y="22"/>
                    <a:pt x="32" y="22"/>
                  </a:cubicBezTo>
                  <a:cubicBezTo>
                    <a:pt x="38" y="11"/>
                    <a:pt x="51" y="0"/>
                    <a:pt x="70" y="0"/>
                  </a:cubicBezTo>
                  <a:cubicBezTo>
                    <a:pt x="72" y="0"/>
                    <a:pt x="75" y="0"/>
                    <a:pt x="77" y="1"/>
                  </a:cubicBezTo>
                  <a:lnTo>
                    <a:pt x="7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5" name="Freeform 14"/>
            <p:cNvSpPr>
              <a:spLocks/>
            </p:cNvSpPr>
            <p:nvPr/>
          </p:nvSpPr>
          <p:spPr bwMode="gray">
            <a:xfrm>
              <a:off x="10721975" y="6491288"/>
              <a:ext cx="111125" cy="150813"/>
            </a:xfrm>
            <a:custGeom>
              <a:avLst/>
              <a:gdLst>
                <a:gd name="T0" fmla="*/ 85 w 108"/>
                <a:gd name="T1" fmla="*/ 39 h 144"/>
                <a:gd name="T2" fmla="*/ 57 w 108"/>
                <a:gd name="T3" fmla="*/ 28 h 144"/>
                <a:gd name="T4" fmla="*/ 38 w 108"/>
                <a:gd name="T5" fmla="*/ 41 h 144"/>
                <a:gd name="T6" fmla="*/ 60 w 108"/>
                <a:gd name="T7" fmla="*/ 60 h 144"/>
                <a:gd name="T8" fmla="*/ 108 w 108"/>
                <a:gd name="T9" fmla="*/ 103 h 144"/>
                <a:gd name="T10" fmla="*/ 56 w 108"/>
                <a:gd name="T11" fmla="*/ 144 h 144"/>
                <a:gd name="T12" fmla="*/ 0 w 108"/>
                <a:gd name="T13" fmla="*/ 124 h 144"/>
                <a:gd name="T14" fmla="*/ 18 w 108"/>
                <a:gd name="T15" fmla="*/ 99 h 144"/>
                <a:gd name="T16" fmla="*/ 56 w 108"/>
                <a:gd name="T17" fmla="*/ 116 h 144"/>
                <a:gd name="T18" fmla="*/ 75 w 108"/>
                <a:gd name="T19" fmla="*/ 102 h 144"/>
                <a:gd name="T20" fmla="*/ 50 w 108"/>
                <a:gd name="T21" fmla="*/ 84 h 144"/>
                <a:gd name="T22" fmla="*/ 6 w 108"/>
                <a:gd name="T23" fmla="*/ 40 h 144"/>
                <a:gd name="T24" fmla="*/ 57 w 108"/>
                <a:gd name="T25" fmla="*/ 0 h 144"/>
                <a:gd name="T26" fmla="*/ 102 w 108"/>
                <a:gd name="T27" fmla="*/ 15 h 144"/>
                <a:gd name="T28" fmla="*/ 85 w 108"/>
                <a:gd name="T2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44">
                  <a:moveTo>
                    <a:pt x="85" y="39"/>
                  </a:moveTo>
                  <a:cubicBezTo>
                    <a:pt x="77" y="32"/>
                    <a:pt x="66" y="28"/>
                    <a:pt x="57" y="28"/>
                  </a:cubicBezTo>
                  <a:cubicBezTo>
                    <a:pt x="44" y="28"/>
                    <a:pt x="38" y="34"/>
                    <a:pt x="38" y="41"/>
                  </a:cubicBezTo>
                  <a:cubicBezTo>
                    <a:pt x="38" y="48"/>
                    <a:pt x="41" y="55"/>
                    <a:pt x="60" y="60"/>
                  </a:cubicBezTo>
                  <a:cubicBezTo>
                    <a:pt x="96" y="69"/>
                    <a:pt x="108" y="79"/>
                    <a:pt x="108" y="103"/>
                  </a:cubicBezTo>
                  <a:cubicBezTo>
                    <a:pt x="108" y="126"/>
                    <a:pt x="91" y="144"/>
                    <a:pt x="56" y="144"/>
                  </a:cubicBezTo>
                  <a:cubicBezTo>
                    <a:pt x="35" y="144"/>
                    <a:pt x="16" y="137"/>
                    <a:pt x="0" y="124"/>
                  </a:cubicBezTo>
                  <a:cubicBezTo>
                    <a:pt x="18" y="99"/>
                    <a:pt x="18" y="99"/>
                    <a:pt x="18" y="99"/>
                  </a:cubicBezTo>
                  <a:cubicBezTo>
                    <a:pt x="29" y="111"/>
                    <a:pt x="43" y="116"/>
                    <a:pt x="56" y="116"/>
                  </a:cubicBezTo>
                  <a:cubicBezTo>
                    <a:pt x="69" y="116"/>
                    <a:pt x="75" y="110"/>
                    <a:pt x="75" y="102"/>
                  </a:cubicBezTo>
                  <a:cubicBezTo>
                    <a:pt x="75" y="95"/>
                    <a:pt x="70" y="89"/>
                    <a:pt x="50" y="84"/>
                  </a:cubicBezTo>
                  <a:cubicBezTo>
                    <a:pt x="17" y="76"/>
                    <a:pt x="6" y="62"/>
                    <a:pt x="6" y="40"/>
                  </a:cubicBezTo>
                  <a:cubicBezTo>
                    <a:pt x="6" y="22"/>
                    <a:pt x="20" y="0"/>
                    <a:pt x="57" y="0"/>
                  </a:cubicBezTo>
                  <a:cubicBezTo>
                    <a:pt x="74" y="0"/>
                    <a:pt x="90" y="5"/>
                    <a:pt x="102" y="15"/>
                  </a:cubicBezTo>
                  <a:lnTo>
                    <a:pt x="8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Freeform 15"/>
            <p:cNvSpPr>
              <a:spLocks/>
            </p:cNvSpPr>
            <p:nvPr/>
          </p:nvSpPr>
          <p:spPr bwMode="gray">
            <a:xfrm>
              <a:off x="10839450" y="6464300"/>
              <a:ext cx="93663" cy="177800"/>
            </a:xfrm>
            <a:custGeom>
              <a:avLst/>
              <a:gdLst>
                <a:gd name="T0" fmla="*/ 82 w 92"/>
                <a:gd name="T1" fmla="*/ 137 h 170"/>
                <a:gd name="T2" fmla="*/ 92 w 92"/>
                <a:gd name="T3" fmla="*/ 163 h 170"/>
                <a:gd name="T4" fmla="*/ 65 w 92"/>
                <a:gd name="T5" fmla="*/ 170 h 170"/>
                <a:gd name="T6" fmla="*/ 20 w 92"/>
                <a:gd name="T7" fmla="*/ 124 h 170"/>
                <a:gd name="T8" fmla="*/ 20 w 92"/>
                <a:gd name="T9" fmla="*/ 56 h 170"/>
                <a:gd name="T10" fmla="*/ 0 w 92"/>
                <a:gd name="T11" fmla="*/ 56 h 170"/>
                <a:gd name="T12" fmla="*/ 0 w 92"/>
                <a:gd name="T13" fmla="*/ 29 h 170"/>
                <a:gd name="T14" fmla="*/ 20 w 92"/>
                <a:gd name="T15" fmla="*/ 29 h 170"/>
                <a:gd name="T16" fmla="*/ 20 w 92"/>
                <a:gd name="T17" fmla="*/ 0 h 170"/>
                <a:gd name="T18" fmla="*/ 51 w 92"/>
                <a:gd name="T19" fmla="*/ 0 h 170"/>
                <a:gd name="T20" fmla="*/ 51 w 92"/>
                <a:gd name="T21" fmla="*/ 29 h 170"/>
                <a:gd name="T22" fmla="*/ 83 w 92"/>
                <a:gd name="T23" fmla="*/ 29 h 170"/>
                <a:gd name="T24" fmla="*/ 83 w 92"/>
                <a:gd name="T25" fmla="*/ 56 h 170"/>
                <a:gd name="T26" fmla="*/ 51 w 92"/>
                <a:gd name="T27" fmla="*/ 56 h 170"/>
                <a:gd name="T28" fmla="*/ 51 w 92"/>
                <a:gd name="T29" fmla="*/ 125 h 170"/>
                <a:gd name="T30" fmla="*/ 67 w 92"/>
                <a:gd name="T31" fmla="*/ 142 h 170"/>
                <a:gd name="T32" fmla="*/ 82 w 92"/>
                <a:gd name="T33" fmla="*/ 13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70">
                  <a:moveTo>
                    <a:pt x="82" y="137"/>
                  </a:moveTo>
                  <a:cubicBezTo>
                    <a:pt x="92" y="163"/>
                    <a:pt x="92" y="163"/>
                    <a:pt x="92" y="163"/>
                  </a:cubicBezTo>
                  <a:cubicBezTo>
                    <a:pt x="86" y="167"/>
                    <a:pt x="75" y="170"/>
                    <a:pt x="65" y="170"/>
                  </a:cubicBezTo>
                  <a:cubicBezTo>
                    <a:pt x="34" y="170"/>
                    <a:pt x="20" y="154"/>
                    <a:pt x="20" y="124"/>
                  </a:cubicBezTo>
                  <a:cubicBezTo>
                    <a:pt x="20" y="56"/>
                    <a:pt x="20" y="56"/>
                    <a:pt x="20" y="56"/>
                  </a:cubicBezTo>
                  <a:cubicBezTo>
                    <a:pt x="0" y="56"/>
                    <a:pt x="0" y="56"/>
                    <a:pt x="0" y="56"/>
                  </a:cubicBezTo>
                  <a:cubicBezTo>
                    <a:pt x="0" y="29"/>
                    <a:pt x="0" y="29"/>
                    <a:pt x="0" y="29"/>
                  </a:cubicBezTo>
                  <a:cubicBezTo>
                    <a:pt x="20" y="29"/>
                    <a:pt x="20" y="29"/>
                    <a:pt x="20" y="29"/>
                  </a:cubicBezTo>
                  <a:cubicBezTo>
                    <a:pt x="20" y="0"/>
                    <a:pt x="20" y="0"/>
                    <a:pt x="20" y="0"/>
                  </a:cubicBezTo>
                  <a:cubicBezTo>
                    <a:pt x="51" y="0"/>
                    <a:pt x="51" y="0"/>
                    <a:pt x="51" y="0"/>
                  </a:cubicBezTo>
                  <a:cubicBezTo>
                    <a:pt x="51" y="29"/>
                    <a:pt x="51" y="29"/>
                    <a:pt x="51" y="29"/>
                  </a:cubicBezTo>
                  <a:cubicBezTo>
                    <a:pt x="83" y="29"/>
                    <a:pt x="83" y="29"/>
                    <a:pt x="83" y="29"/>
                  </a:cubicBezTo>
                  <a:cubicBezTo>
                    <a:pt x="83" y="56"/>
                    <a:pt x="83" y="56"/>
                    <a:pt x="83" y="56"/>
                  </a:cubicBezTo>
                  <a:cubicBezTo>
                    <a:pt x="51" y="56"/>
                    <a:pt x="51" y="56"/>
                    <a:pt x="51" y="56"/>
                  </a:cubicBezTo>
                  <a:cubicBezTo>
                    <a:pt x="51" y="125"/>
                    <a:pt x="51" y="125"/>
                    <a:pt x="51" y="125"/>
                  </a:cubicBezTo>
                  <a:cubicBezTo>
                    <a:pt x="51" y="136"/>
                    <a:pt x="58" y="142"/>
                    <a:pt x="67" y="142"/>
                  </a:cubicBezTo>
                  <a:cubicBezTo>
                    <a:pt x="73" y="142"/>
                    <a:pt x="77" y="140"/>
                    <a:pt x="82"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7" name="Freeform 16"/>
            <p:cNvSpPr>
              <a:spLocks/>
            </p:cNvSpPr>
            <p:nvPr/>
          </p:nvSpPr>
          <p:spPr bwMode="gray">
            <a:xfrm>
              <a:off x="11298238" y="6464300"/>
              <a:ext cx="95250" cy="177800"/>
            </a:xfrm>
            <a:custGeom>
              <a:avLst/>
              <a:gdLst>
                <a:gd name="T0" fmla="*/ 82 w 92"/>
                <a:gd name="T1" fmla="*/ 137 h 170"/>
                <a:gd name="T2" fmla="*/ 92 w 92"/>
                <a:gd name="T3" fmla="*/ 163 h 170"/>
                <a:gd name="T4" fmla="*/ 65 w 92"/>
                <a:gd name="T5" fmla="*/ 170 h 170"/>
                <a:gd name="T6" fmla="*/ 20 w 92"/>
                <a:gd name="T7" fmla="*/ 124 h 170"/>
                <a:gd name="T8" fmla="*/ 20 w 92"/>
                <a:gd name="T9" fmla="*/ 56 h 170"/>
                <a:gd name="T10" fmla="*/ 0 w 92"/>
                <a:gd name="T11" fmla="*/ 56 h 170"/>
                <a:gd name="T12" fmla="*/ 0 w 92"/>
                <a:gd name="T13" fmla="*/ 29 h 170"/>
                <a:gd name="T14" fmla="*/ 20 w 92"/>
                <a:gd name="T15" fmla="*/ 29 h 170"/>
                <a:gd name="T16" fmla="*/ 20 w 92"/>
                <a:gd name="T17" fmla="*/ 0 h 170"/>
                <a:gd name="T18" fmla="*/ 51 w 92"/>
                <a:gd name="T19" fmla="*/ 0 h 170"/>
                <a:gd name="T20" fmla="*/ 51 w 92"/>
                <a:gd name="T21" fmla="*/ 29 h 170"/>
                <a:gd name="T22" fmla="*/ 83 w 92"/>
                <a:gd name="T23" fmla="*/ 29 h 170"/>
                <a:gd name="T24" fmla="*/ 83 w 92"/>
                <a:gd name="T25" fmla="*/ 56 h 170"/>
                <a:gd name="T26" fmla="*/ 51 w 92"/>
                <a:gd name="T27" fmla="*/ 56 h 170"/>
                <a:gd name="T28" fmla="*/ 51 w 92"/>
                <a:gd name="T29" fmla="*/ 125 h 170"/>
                <a:gd name="T30" fmla="*/ 67 w 92"/>
                <a:gd name="T31" fmla="*/ 142 h 170"/>
                <a:gd name="T32" fmla="*/ 82 w 92"/>
                <a:gd name="T33" fmla="*/ 13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70">
                  <a:moveTo>
                    <a:pt x="82" y="137"/>
                  </a:moveTo>
                  <a:cubicBezTo>
                    <a:pt x="92" y="163"/>
                    <a:pt x="92" y="163"/>
                    <a:pt x="92" y="163"/>
                  </a:cubicBezTo>
                  <a:cubicBezTo>
                    <a:pt x="86" y="167"/>
                    <a:pt x="75" y="170"/>
                    <a:pt x="65" y="170"/>
                  </a:cubicBezTo>
                  <a:cubicBezTo>
                    <a:pt x="34" y="170"/>
                    <a:pt x="20" y="154"/>
                    <a:pt x="20" y="124"/>
                  </a:cubicBezTo>
                  <a:cubicBezTo>
                    <a:pt x="20" y="56"/>
                    <a:pt x="20" y="56"/>
                    <a:pt x="20" y="56"/>
                  </a:cubicBezTo>
                  <a:cubicBezTo>
                    <a:pt x="0" y="56"/>
                    <a:pt x="0" y="56"/>
                    <a:pt x="0" y="56"/>
                  </a:cubicBezTo>
                  <a:cubicBezTo>
                    <a:pt x="0" y="29"/>
                    <a:pt x="0" y="29"/>
                    <a:pt x="0" y="29"/>
                  </a:cubicBezTo>
                  <a:cubicBezTo>
                    <a:pt x="20" y="29"/>
                    <a:pt x="20" y="29"/>
                    <a:pt x="20" y="29"/>
                  </a:cubicBezTo>
                  <a:cubicBezTo>
                    <a:pt x="20" y="0"/>
                    <a:pt x="20" y="0"/>
                    <a:pt x="20" y="0"/>
                  </a:cubicBezTo>
                  <a:cubicBezTo>
                    <a:pt x="51" y="0"/>
                    <a:pt x="51" y="0"/>
                    <a:pt x="51" y="0"/>
                  </a:cubicBezTo>
                  <a:cubicBezTo>
                    <a:pt x="51" y="29"/>
                    <a:pt x="51" y="29"/>
                    <a:pt x="51" y="29"/>
                  </a:cubicBezTo>
                  <a:cubicBezTo>
                    <a:pt x="83" y="29"/>
                    <a:pt x="83" y="29"/>
                    <a:pt x="83" y="29"/>
                  </a:cubicBezTo>
                  <a:cubicBezTo>
                    <a:pt x="83" y="56"/>
                    <a:pt x="83" y="56"/>
                    <a:pt x="83" y="56"/>
                  </a:cubicBezTo>
                  <a:cubicBezTo>
                    <a:pt x="51" y="56"/>
                    <a:pt x="51" y="56"/>
                    <a:pt x="51" y="56"/>
                  </a:cubicBezTo>
                  <a:cubicBezTo>
                    <a:pt x="51" y="125"/>
                    <a:pt x="51" y="125"/>
                    <a:pt x="51" y="125"/>
                  </a:cubicBezTo>
                  <a:cubicBezTo>
                    <a:pt x="51" y="136"/>
                    <a:pt x="58" y="142"/>
                    <a:pt x="67" y="142"/>
                  </a:cubicBezTo>
                  <a:cubicBezTo>
                    <a:pt x="73" y="142"/>
                    <a:pt x="77" y="140"/>
                    <a:pt x="82"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Freeform 17"/>
            <p:cNvSpPr>
              <a:spLocks noEditPoints="1"/>
            </p:cNvSpPr>
            <p:nvPr/>
          </p:nvSpPr>
          <p:spPr bwMode="gray">
            <a:xfrm>
              <a:off x="11161713" y="6491288"/>
              <a:ext cx="128588" cy="150813"/>
            </a:xfrm>
            <a:custGeom>
              <a:avLst/>
              <a:gdLst>
                <a:gd name="T0" fmla="*/ 59 w 125"/>
                <a:gd name="T1" fmla="*/ 119 h 144"/>
                <a:gd name="T2" fmla="*/ 93 w 125"/>
                <a:gd name="T3" fmla="*/ 83 h 144"/>
                <a:gd name="T4" fmla="*/ 59 w 125"/>
                <a:gd name="T5" fmla="*/ 77 h 144"/>
                <a:gd name="T6" fmla="*/ 30 w 125"/>
                <a:gd name="T7" fmla="*/ 99 h 144"/>
                <a:gd name="T8" fmla="*/ 59 w 125"/>
                <a:gd name="T9" fmla="*/ 119 h 144"/>
                <a:gd name="T10" fmla="*/ 13 w 125"/>
                <a:gd name="T11" fmla="*/ 12 h 144"/>
                <a:gd name="T12" fmla="*/ 17 w 125"/>
                <a:gd name="T13" fmla="*/ 10 h 144"/>
                <a:gd name="T14" fmla="*/ 60 w 125"/>
                <a:gd name="T15" fmla="*/ 0 h 144"/>
                <a:gd name="T16" fmla="*/ 125 w 125"/>
                <a:gd name="T17" fmla="*/ 56 h 144"/>
                <a:gd name="T18" fmla="*/ 125 w 125"/>
                <a:gd name="T19" fmla="*/ 140 h 144"/>
                <a:gd name="T20" fmla="*/ 93 w 125"/>
                <a:gd name="T21" fmla="*/ 140 h 144"/>
                <a:gd name="T22" fmla="*/ 93 w 125"/>
                <a:gd name="T23" fmla="*/ 124 h 144"/>
                <a:gd name="T24" fmla="*/ 52 w 125"/>
                <a:gd name="T25" fmla="*/ 144 h 144"/>
                <a:gd name="T26" fmla="*/ 0 w 125"/>
                <a:gd name="T27" fmla="*/ 99 h 144"/>
                <a:gd name="T28" fmla="*/ 54 w 125"/>
                <a:gd name="T29" fmla="*/ 53 h 144"/>
                <a:gd name="T30" fmla="*/ 94 w 125"/>
                <a:gd name="T31" fmla="*/ 59 h 144"/>
                <a:gd name="T32" fmla="*/ 94 w 125"/>
                <a:gd name="T33" fmla="*/ 56 h 144"/>
                <a:gd name="T34" fmla="*/ 60 w 125"/>
                <a:gd name="T35" fmla="*/ 29 h 144"/>
                <a:gd name="T36" fmla="*/ 25 w 125"/>
                <a:gd name="T37" fmla="*/ 38 h 144"/>
                <a:gd name="T38" fmla="*/ 13 w 125"/>
                <a:gd name="T39"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44">
                  <a:moveTo>
                    <a:pt x="59" y="119"/>
                  </a:moveTo>
                  <a:cubicBezTo>
                    <a:pt x="77" y="119"/>
                    <a:pt x="93" y="103"/>
                    <a:pt x="93" y="83"/>
                  </a:cubicBezTo>
                  <a:cubicBezTo>
                    <a:pt x="84" y="79"/>
                    <a:pt x="71" y="77"/>
                    <a:pt x="59" y="77"/>
                  </a:cubicBezTo>
                  <a:cubicBezTo>
                    <a:pt x="39" y="77"/>
                    <a:pt x="30" y="88"/>
                    <a:pt x="30" y="99"/>
                  </a:cubicBezTo>
                  <a:cubicBezTo>
                    <a:pt x="30" y="112"/>
                    <a:pt x="43" y="119"/>
                    <a:pt x="59" y="119"/>
                  </a:cubicBezTo>
                  <a:moveTo>
                    <a:pt x="13" y="12"/>
                  </a:moveTo>
                  <a:cubicBezTo>
                    <a:pt x="13" y="12"/>
                    <a:pt x="15" y="11"/>
                    <a:pt x="17" y="10"/>
                  </a:cubicBezTo>
                  <a:cubicBezTo>
                    <a:pt x="31" y="4"/>
                    <a:pt x="46" y="0"/>
                    <a:pt x="60" y="0"/>
                  </a:cubicBezTo>
                  <a:cubicBezTo>
                    <a:pt x="104" y="0"/>
                    <a:pt x="125" y="16"/>
                    <a:pt x="125" y="56"/>
                  </a:cubicBezTo>
                  <a:cubicBezTo>
                    <a:pt x="125" y="140"/>
                    <a:pt x="125" y="140"/>
                    <a:pt x="125" y="140"/>
                  </a:cubicBezTo>
                  <a:cubicBezTo>
                    <a:pt x="93" y="140"/>
                    <a:pt x="93" y="140"/>
                    <a:pt x="93" y="140"/>
                  </a:cubicBezTo>
                  <a:cubicBezTo>
                    <a:pt x="93" y="124"/>
                    <a:pt x="93" y="124"/>
                    <a:pt x="93" y="124"/>
                  </a:cubicBezTo>
                  <a:cubicBezTo>
                    <a:pt x="85" y="137"/>
                    <a:pt x="72" y="144"/>
                    <a:pt x="52" y="144"/>
                  </a:cubicBezTo>
                  <a:cubicBezTo>
                    <a:pt x="18" y="144"/>
                    <a:pt x="0" y="125"/>
                    <a:pt x="0" y="99"/>
                  </a:cubicBezTo>
                  <a:cubicBezTo>
                    <a:pt x="0" y="72"/>
                    <a:pt x="19" y="53"/>
                    <a:pt x="54" y="53"/>
                  </a:cubicBezTo>
                  <a:cubicBezTo>
                    <a:pt x="69" y="53"/>
                    <a:pt x="85" y="56"/>
                    <a:pt x="94" y="59"/>
                  </a:cubicBezTo>
                  <a:cubicBezTo>
                    <a:pt x="94" y="56"/>
                    <a:pt x="94" y="56"/>
                    <a:pt x="94" y="56"/>
                  </a:cubicBezTo>
                  <a:cubicBezTo>
                    <a:pt x="94" y="37"/>
                    <a:pt x="85" y="29"/>
                    <a:pt x="60" y="29"/>
                  </a:cubicBezTo>
                  <a:cubicBezTo>
                    <a:pt x="47" y="29"/>
                    <a:pt x="35" y="32"/>
                    <a:pt x="25" y="38"/>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Freeform 18"/>
            <p:cNvSpPr>
              <a:spLocks noEditPoints="1"/>
            </p:cNvSpPr>
            <p:nvPr/>
          </p:nvSpPr>
          <p:spPr bwMode="gray">
            <a:xfrm>
              <a:off x="11396663" y="6491288"/>
              <a:ext cx="128588" cy="150813"/>
            </a:xfrm>
            <a:custGeom>
              <a:avLst/>
              <a:gdLst>
                <a:gd name="T0" fmla="*/ 60 w 125"/>
                <a:gd name="T1" fmla="*/ 119 h 144"/>
                <a:gd name="T2" fmla="*/ 94 w 125"/>
                <a:gd name="T3" fmla="*/ 83 h 144"/>
                <a:gd name="T4" fmla="*/ 59 w 125"/>
                <a:gd name="T5" fmla="*/ 77 h 144"/>
                <a:gd name="T6" fmla="*/ 30 w 125"/>
                <a:gd name="T7" fmla="*/ 99 h 144"/>
                <a:gd name="T8" fmla="*/ 60 w 125"/>
                <a:gd name="T9" fmla="*/ 119 h 144"/>
                <a:gd name="T10" fmla="*/ 13 w 125"/>
                <a:gd name="T11" fmla="*/ 12 h 144"/>
                <a:gd name="T12" fmla="*/ 18 w 125"/>
                <a:gd name="T13" fmla="*/ 10 h 144"/>
                <a:gd name="T14" fmla="*/ 61 w 125"/>
                <a:gd name="T15" fmla="*/ 0 h 144"/>
                <a:gd name="T16" fmla="*/ 125 w 125"/>
                <a:gd name="T17" fmla="*/ 56 h 144"/>
                <a:gd name="T18" fmla="*/ 125 w 125"/>
                <a:gd name="T19" fmla="*/ 140 h 144"/>
                <a:gd name="T20" fmla="*/ 94 w 125"/>
                <a:gd name="T21" fmla="*/ 140 h 144"/>
                <a:gd name="T22" fmla="*/ 94 w 125"/>
                <a:gd name="T23" fmla="*/ 124 h 144"/>
                <a:gd name="T24" fmla="*/ 52 w 125"/>
                <a:gd name="T25" fmla="*/ 144 h 144"/>
                <a:gd name="T26" fmla="*/ 0 w 125"/>
                <a:gd name="T27" fmla="*/ 99 h 144"/>
                <a:gd name="T28" fmla="*/ 55 w 125"/>
                <a:gd name="T29" fmla="*/ 53 h 144"/>
                <a:gd name="T30" fmla="*/ 94 w 125"/>
                <a:gd name="T31" fmla="*/ 59 h 144"/>
                <a:gd name="T32" fmla="*/ 94 w 125"/>
                <a:gd name="T33" fmla="*/ 56 h 144"/>
                <a:gd name="T34" fmla="*/ 60 w 125"/>
                <a:gd name="T35" fmla="*/ 29 h 144"/>
                <a:gd name="T36" fmla="*/ 25 w 125"/>
                <a:gd name="T37" fmla="*/ 38 h 144"/>
                <a:gd name="T38" fmla="*/ 13 w 125"/>
                <a:gd name="T39"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44">
                  <a:moveTo>
                    <a:pt x="60" y="119"/>
                  </a:moveTo>
                  <a:cubicBezTo>
                    <a:pt x="77" y="119"/>
                    <a:pt x="94" y="103"/>
                    <a:pt x="94" y="83"/>
                  </a:cubicBezTo>
                  <a:cubicBezTo>
                    <a:pt x="84" y="79"/>
                    <a:pt x="71" y="77"/>
                    <a:pt x="59" y="77"/>
                  </a:cubicBezTo>
                  <a:cubicBezTo>
                    <a:pt x="39" y="77"/>
                    <a:pt x="30" y="88"/>
                    <a:pt x="30" y="99"/>
                  </a:cubicBezTo>
                  <a:cubicBezTo>
                    <a:pt x="30" y="112"/>
                    <a:pt x="43" y="119"/>
                    <a:pt x="60" y="119"/>
                  </a:cubicBezTo>
                  <a:moveTo>
                    <a:pt x="13" y="12"/>
                  </a:moveTo>
                  <a:cubicBezTo>
                    <a:pt x="13" y="12"/>
                    <a:pt x="15" y="11"/>
                    <a:pt x="18" y="10"/>
                  </a:cubicBezTo>
                  <a:cubicBezTo>
                    <a:pt x="31" y="4"/>
                    <a:pt x="46" y="0"/>
                    <a:pt x="61" y="0"/>
                  </a:cubicBezTo>
                  <a:cubicBezTo>
                    <a:pt x="105" y="0"/>
                    <a:pt x="125" y="16"/>
                    <a:pt x="125" y="56"/>
                  </a:cubicBezTo>
                  <a:cubicBezTo>
                    <a:pt x="125" y="140"/>
                    <a:pt x="125" y="140"/>
                    <a:pt x="125" y="140"/>
                  </a:cubicBezTo>
                  <a:cubicBezTo>
                    <a:pt x="94" y="140"/>
                    <a:pt x="94" y="140"/>
                    <a:pt x="94" y="140"/>
                  </a:cubicBezTo>
                  <a:cubicBezTo>
                    <a:pt x="94" y="124"/>
                    <a:pt x="94" y="124"/>
                    <a:pt x="94" y="124"/>
                  </a:cubicBezTo>
                  <a:cubicBezTo>
                    <a:pt x="85" y="137"/>
                    <a:pt x="72" y="144"/>
                    <a:pt x="52" y="144"/>
                  </a:cubicBezTo>
                  <a:cubicBezTo>
                    <a:pt x="18" y="144"/>
                    <a:pt x="0" y="125"/>
                    <a:pt x="0" y="99"/>
                  </a:cubicBezTo>
                  <a:cubicBezTo>
                    <a:pt x="0" y="72"/>
                    <a:pt x="19" y="53"/>
                    <a:pt x="55" y="53"/>
                  </a:cubicBezTo>
                  <a:cubicBezTo>
                    <a:pt x="69" y="53"/>
                    <a:pt x="86" y="56"/>
                    <a:pt x="94" y="59"/>
                  </a:cubicBezTo>
                  <a:cubicBezTo>
                    <a:pt x="94" y="56"/>
                    <a:pt x="94" y="56"/>
                    <a:pt x="94" y="56"/>
                  </a:cubicBezTo>
                  <a:cubicBezTo>
                    <a:pt x="94" y="37"/>
                    <a:pt x="85" y="29"/>
                    <a:pt x="60" y="29"/>
                  </a:cubicBezTo>
                  <a:cubicBezTo>
                    <a:pt x="47" y="29"/>
                    <a:pt x="36" y="32"/>
                    <a:pt x="25" y="38"/>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0" name="Freeform 19"/>
            <p:cNvSpPr>
              <a:spLocks noEditPoints="1"/>
            </p:cNvSpPr>
            <p:nvPr/>
          </p:nvSpPr>
          <p:spPr bwMode="gray">
            <a:xfrm>
              <a:off x="10980738" y="6437313"/>
              <a:ext cx="179388" cy="201613"/>
            </a:xfrm>
            <a:custGeom>
              <a:avLst/>
              <a:gdLst>
                <a:gd name="T0" fmla="*/ 72 w 174"/>
                <a:gd name="T1" fmla="*/ 162 h 193"/>
                <a:gd name="T2" fmla="*/ 139 w 174"/>
                <a:gd name="T3" fmla="*/ 97 h 193"/>
                <a:gd name="T4" fmla="*/ 139 w 174"/>
                <a:gd name="T5" fmla="*/ 97 h 193"/>
                <a:gd name="T6" fmla="*/ 72 w 174"/>
                <a:gd name="T7" fmla="*/ 31 h 193"/>
                <a:gd name="T8" fmla="*/ 34 w 174"/>
                <a:gd name="T9" fmla="*/ 31 h 193"/>
                <a:gd name="T10" fmla="*/ 34 w 174"/>
                <a:gd name="T11" fmla="*/ 162 h 193"/>
                <a:gd name="T12" fmla="*/ 72 w 174"/>
                <a:gd name="T13" fmla="*/ 162 h 193"/>
                <a:gd name="T14" fmla="*/ 0 w 174"/>
                <a:gd name="T15" fmla="*/ 0 h 193"/>
                <a:gd name="T16" fmla="*/ 72 w 174"/>
                <a:gd name="T17" fmla="*/ 0 h 193"/>
                <a:gd name="T18" fmla="*/ 174 w 174"/>
                <a:gd name="T19" fmla="*/ 96 h 193"/>
                <a:gd name="T20" fmla="*/ 174 w 174"/>
                <a:gd name="T21" fmla="*/ 97 h 193"/>
                <a:gd name="T22" fmla="*/ 72 w 174"/>
                <a:gd name="T23" fmla="*/ 193 h 193"/>
                <a:gd name="T24" fmla="*/ 0 w 174"/>
                <a:gd name="T25" fmla="*/ 193 h 193"/>
                <a:gd name="T26" fmla="*/ 0 w 174"/>
                <a:gd name="T2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193">
                  <a:moveTo>
                    <a:pt x="72" y="162"/>
                  </a:moveTo>
                  <a:cubicBezTo>
                    <a:pt x="112" y="162"/>
                    <a:pt x="139" y="135"/>
                    <a:pt x="139" y="97"/>
                  </a:cubicBezTo>
                  <a:cubicBezTo>
                    <a:pt x="139" y="97"/>
                    <a:pt x="139" y="97"/>
                    <a:pt x="139" y="97"/>
                  </a:cubicBezTo>
                  <a:cubicBezTo>
                    <a:pt x="139" y="59"/>
                    <a:pt x="112" y="31"/>
                    <a:pt x="72" y="31"/>
                  </a:cubicBezTo>
                  <a:cubicBezTo>
                    <a:pt x="34" y="31"/>
                    <a:pt x="34" y="31"/>
                    <a:pt x="34" y="31"/>
                  </a:cubicBezTo>
                  <a:cubicBezTo>
                    <a:pt x="34" y="162"/>
                    <a:pt x="34" y="162"/>
                    <a:pt x="34" y="162"/>
                  </a:cubicBezTo>
                  <a:lnTo>
                    <a:pt x="72" y="162"/>
                  </a:lnTo>
                  <a:close/>
                  <a:moveTo>
                    <a:pt x="0" y="0"/>
                  </a:moveTo>
                  <a:cubicBezTo>
                    <a:pt x="72" y="0"/>
                    <a:pt x="72" y="0"/>
                    <a:pt x="72" y="0"/>
                  </a:cubicBezTo>
                  <a:cubicBezTo>
                    <a:pt x="132" y="0"/>
                    <a:pt x="174" y="42"/>
                    <a:pt x="174" y="96"/>
                  </a:cubicBezTo>
                  <a:cubicBezTo>
                    <a:pt x="174" y="97"/>
                    <a:pt x="174" y="97"/>
                    <a:pt x="174" y="97"/>
                  </a:cubicBezTo>
                  <a:cubicBezTo>
                    <a:pt x="174" y="151"/>
                    <a:pt x="132" y="193"/>
                    <a:pt x="72" y="193"/>
                  </a:cubicBezTo>
                  <a:cubicBezTo>
                    <a:pt x="0" y="193"/>
                    <a:pt x="0" y="193"/>
                    <a:pt x="0" y="19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1" name="Freeform 20"/>
            <p:cNvSpPr>
              <a:spLocks/>
            </p:cNvSpPr>
            <p:nvPr/>
          </p:nvSpPr>
          <p:spPr bwMode="gray">
            <a:xfrm>
              <a:off x="10437813" y="6437313"/>
              <a:ext cx="139700" cy="201613"/>
            </a:xfrm>
            <a:custGeom>
              <a:avLst/>
              <a:gdLst>
                <a:gd name="T0" fmla="*/ 0 w 88"/>
                <a:gd name="T1" fmla="*/ 0 h 127"/>
                <a:gd name="T2" fmla="*/ 88 w 88"/>
                <a:gd name="T3" fmla="*/ 0 h 127"/>
                <a:gd name="T4" fmla="*/ 88 w 88"/>
                <a:gd name="T5" fmla="*/ 20 h 127"/>
                <a:gd name="T6" fmla="*/ 22 w 88"/>
                <a:gd name="T7" fmla="*/ 20 h 127"/>
                <a:gd name="T8" fmla="*/ 22 w 88"/>
                <a:gd name="T9" fmla="*/ 55 h 127"/>
                <a:gd name="T10" fmla="*/ 80 w 88"/>
                <a:gd name="T11" fmla="*/ 55 h 127"/>
                <a:gd name="T12" fmla="*/ 80 w 88"/>
                <a:gd name="T13" fmla="*/ 76 h 127"/>
                <a:gd name="T14" fmla="*/ 22 w 88"/>
                <a:gd name="T15" fmla="*/ 76 h 127"/>
                <a:gd name="T16" fmla="*/ 22 w 88"/>
                <a:gd name="T17" fmla="*/ 127 h 127"/>
                <a:gd name="T18" fmla="*/ 0 w 88"/>
                <a:gd name="T19" fmla="*/ 127 h 127"/>
                <a:gd name="T20" fmla="*/ 0 w 88"/>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27">
                  <a:moveTo>
                    <a:pt x="0" y="0"/>
                  </a:moveTo>
                  <a:lnTo>
                    <a:pt x="88" y="0"/>
                  </a:lnTo>
                  <a:lnTo>
                    <a:pt x="88" y="20"/>
                  </a:lnTo>
                  <a:lnTo>
                    <a:pt x="22" y="20"/>
                  </a:lnTo>
                  <a:lnTo>
                    <a:pt x="22" y="55"/>
                  </a:lnTo>
                  <a:lnTo>
                    <a:pt x="80" y="55"/>
                  </a:lnTo>
                  <a:lnTo>
                    <a:pt x="80" y="76"/>
                  </a:lnTo>
                  <a:lnTo>
                    <a:pt x="22" y="76"/>
                  </a:lnTo>
                  <a:lnTo>
                    <a:pt x="22" y="127"/>
                  </a:lnTo>
                  <a:lnTo>
                    <a:pt x="0" y="12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2" name="Freeform 21"/>
            <p:cNvSpPr>
              <a:spLocks noEditPoints="1"/>
            </p:cNvSpPr>
            <p:nvPr/>
          </p:nvSpPr>
          <p:spPr bwMode="gray">
            <a:xfrm>
              <a:off x="11537950" y="6600825"/>
              <a:ext cx="39688" cy="39688"/>
            </a:xfrm>
            <a:custGeom>
              <a:avLst/>
              <a:gdLst>
                <a:gd name="T0" fmla="*/ 19 w 38"/>
                <a:gd name="T1" fmla="*/ 0 h 38"/>
                <a:gd name="T2" fmla="*/ 38 w 38"/>
                <a:gd name="T3" fmla="*/ 19 h 38"/>
                <a:gd name="T4" fmla="*/ 19 w 38"/>
                <a:gd name="T5" fmla="*/ 38 h 38"/>
                <a:gd name="T6" fmla="*/ 0 w 38"/>
                <a:gd name="T7" fmla="*/ 19 h 38"/>
                <a:gd name="T8" fmla="*/ 19 w 38"/>
                <a:gd name="T9" fmla="*/ 0 h 38"/>
                <a:gd name="T10" fmla="*/ 19 w 38"/>
                <a:gd name="T11" fmla="*/ 35 h 38"/>
                <a:gd name="T12" fmla="*/ 35 w 38"/>
                <a:gd name="T13" fmla="*/ 19 h 38"/>
                <a:gd name="T14" fmla="*/ 19 w 38"/>
                <a:gd name="T15" fmla="*/ 3 h 38"/>
                <a:gd name="T16" fmla="*/ 3 w 38"/>
                <a:gd name="T17" fmla="*/ 19 h 38"/>
                <a:gd name="T18" fmla="*/ 19 w 38"/>
                <a:gd name="T19" fmla="*/ 35 h 38"/>
                <a:gd name="T20" fmla="*/ 20 w 38"/>
                <a:gd name="T21" fmla="*/ 21 h 38"/>
                <a:gd name="T22" fmla="*/ 16 w 38"/>
                <a:gd name="T23" fmla="*/ 21 h 38"/>
                <a:gd name="T24" fmla="*/ 16 w 38"/>
                <a:gd name="T25" fmla="*/ 28 h 38"/>
                <a:gd name="T26" fmla="*/ 13 w 38"/>
                <a:gd name="T27" fmla="*/ 28 h 38"/>
                <a:gd name="T28" fmla="*/ 13 w 38"/>
                <a:gd name="T29" fmla="*/ 10 h 38"/>
                <a:gd name="T30" fmla="*/ 20 w 38"/>
                <a:gd name="T31" fmla="*/ 10 h 38"/>
                <a:gd name="T32" fmla="*/ 26 w 38"/>
                <a:gd name="T33" fmla="*/ 16 h 38"/>
                <a:gd name="T34" fmla="*/ 23 w 38"/>
                <a:gd name="T35" fmla="*/ 21 h 38"/>
                <a:gd name="T36" fmla="*/ 26 w 38"/>
                <a:gd name="T37" fmla="*/ 28 h 38"/>
                <a:gd name="T38" fmla="*/ 23 w 38"/>
                <a:gd name="T39" fmla="*/ 28 h 38"/>
                <a:gd name="T40" fmla="*/ 20 w 38"/>
                <a:gd name="T41" fmla="*/ 21 h 38"/>
                <a:gd name="T42" fmla="*/ 16 w 38"/>
                <a:gd name="T43" fmla="*/ 13 h 38"/>
                <a:gd name="T44" fmla="*/ 16 w 38"/>
                <a:gd name="T45" fmla="*/ 19 h 38"/>
                <a:gd name="T46" fmla="*/ 20 w 38"/>
                <a:gd name="T47" fmla="*/ 19 h 38"/>
                <a:gd name="T48" fmla="*/ 23 w 38"/>
                <a:gd name="T49" fmla="*/ 16 h 38"/>
                <a:gd name="T50" fmla="*/ 20 w 38"/>
                <a:gd name="T51" fmla="*/ 13 h 38"/>
                <a:gd name="T52" fmla="*/ 16 w 38"/>
                <a:gd name="T5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9" y="0"/>
                  </a:moveTo>
                  <a:cubicBezTo>
                    <a:pt x="29" y="0"/>
                    <a:pt x="38" y="8"/>
                    <a:pt x="38" y="19"/>
                  </a:cubicBezTo>
                  <a:cubicBezTo>
                    <a:pt x="38" y="29"/>
                    <a:pt x="29" y="38"/>
                    <a:pt x="19" y="38"/>
                  </a:cubicBezTo>
                  <a:cubicBezTo>
                    <a:pt x="8" y="38"/>
                    <a:pt x="0" y="29"/>
                    <a:pt x="0" y="19"/>
                  </a:cubicBezTo>
                  <a:cubicBezTo>
                    <a:pt x="0" y="8"/>
                    <a:pt x="8" y="0"/>
                    <a:pt x="19" y="0"/>
                  </a:cubicBezTo>
                  <a:moveTo>
                    <a:pt x="19" y="35"/>
                  </a:moveTo>
                  <a:cubicBezTo>
                    <a:pt x="28" y="35"/>
                    <a:pt x="35" y="28"/>
                    <a:pt x="35" y="19"/>
                  </a:cubicBezTo>
                  <a:cubicBezTo>
                    <a:pt x="35" y="10"/>
                    <a:pt x="28" y="3"/>
                    <a:pt x="19" y="3"/>
                  </a:cubicBezTo>
                  <a:cubicBezTo>
                    <a:pt x="10" y="3"/>
                    <a:pt x="3" y="10"/>
                    <a:pt x="3" y="19"/>
                  </a:cubicBezTo>
                  <a:cubicBezTo>
                    <a:pt x="3" y="28"/>
                    <a:pt x="10" y="35"/>
                    <a:pt x="19" y="35"/>
                  </a:cubicBezTo>
                  <a:moveTo>
                    <a:pt x="20" y="21"/>
                  </a:moveTo>
                  <a:cubicBezTo>
                    <a:pt x="16" y="21"/>
                    <a:pt x="16" y="21"/>
                    <a:pt x="16" y="21"/>
                  </a:cubicBezTo>
                  <a:cubicBezTo>
                    <a:pt x="16" y="28"/>
                    <a:pt x="16" y="28"/>
                    <a:pt x="16" y="28"/>
                  </a:cubicBezTo>
                  <a:cubicBezTo>
                    <a:pt x="13" y="28"/>
                    <a:pt x="13" y="28"/>
                    <a:pt x="13" y="28"/>
                  </a:cubicBezTo>
                  <a:cubicBezTo>
                    <a:pt x="13" y="10"/>
                    <a:pt x="13" y="10"/>
                    <a:pt x="13" y="10"/>
                  </a:cubicBezTo>
                  <a:cubicBezTo>
                    <a:pt x="20" y="10"/>
                    <a:pt x="20" y="10"/>
                    <a:pt x="20" y="10"/>
                  </a:cubicBezTo>
                  <a:cubicBezTo>
                    <a:pt x="23" y="10"/>
                    <a:pt x="26" y="11"/>
                    <a:pt x="26" y="16"/>
                  </a:cubicBezTo>
                  <a:cubicBezTo>
                    <a:pt x="26" y="18"/>
                    <a:pt x="25" y="20"/>
                    <a:pt x="23" y="21"/>
                  </a:cubicBezTo>
                  <a:cubicBezTo>
                    <a:pt x="26" y="28"/>
                    <a:pt x="26" y="28"/>
                    <a:pt x="26" y="28"/>
                  </a:cubicBezTo>
                  <a:cubicBezTo>
                    <a:pt x="23" y="28"/>
                    <a:pt x="23" y="28"/>
                    <a:pt x="23" y="28"/>
                  </a:cubicBezTo>
                  <a:lnTo>
                    <a:pt x="20" y="21"/>
                  </a:lnTo>
                  <a:close/>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spTree>
    <p:extLst>
      <p:ext uri="{BB962C8B-B14F-4D97-AF65-F5344CB8AC3E}">
        <p14:creationId xmlns:p14="http://schemas.microsoft.com/office/powerpoint/2010/main" val="2246821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Headers">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608013" y="1295401"/>
            <a:ext cx="8549322" cy="4854574"/>
          </a:xfrm>
          <a:prstGeom prst="rect">
            <a:avLst/>
          </a:prstGeom>
        </p:spPr>
        <p:txBody>
          <a:bodyPr/>
          <a:lstStyle>
            <a:lvl2pPr>
              <a:spcBef>
                <a:spcPts val="14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9"/>
          </p:nvPr>
        </p:nvSpPr>
        <p:spPr/>
        <p:txBody>
          <a:bodyPr/>
          <a:lstStyle/>
          <a:p>
            <a:pPr>
              <a:lnSpc>
                <a:spcPct val="90000"/>
              </a:lnSpc>
            </a:pPr>
            <a:r>
              <a:rPr lang="en-US" dirty="0"/>
              <a:t>OPTIONAL HEADER</a:t>
            </a:r>
          </a:p>
        </p:txBody>
      </p:sp>
      <p:sp>
        <p:nvSpPr>
          <p:cNvPr id="7" name="Footer Placeholder 6"/>
          <p:cNvSpPr>
            <a:spLocks noGrp="1"/>
          </p:cNvSpPr>
          <p:nvPr>
            <p:ph type="ftr" sz="quarter" idx="20"/>
          </p:nvPr>
        </p:nvSpPr>
        <p:spPr/>
        <p:txBody>
          <a:bodyPr/>
          <a:lstStyle/>
          <a:p>
            <a:r>
              <a:rPr lang="en-US" dirty="0"/>
              <a:t>© 2019 First Data Corporation. All rights reserved.</a:t>
            </a:r>
          </a:p>
        </p:txBody>
      </p:sp>
    </p:spTree>
    <p:extLst>
      <p:ext uri="{BB962C8B-B14F-4D97-AF65-F5344CB8AC3E}">
        <p14:creationId xmlns:p14="http://schemas.microsoft.com/office/powerpoint/2010/main" val="18861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p:cNvSpPr>
            <a:spLocks noGrp="1"/>
          </p:cNvSpPr>
          <p:nvPr>
            <p:ph sz="quarter" idx="19"/>
          </p:nvPr>
        </p:nvSpPr>
        <p:spPr>
          <a:xfrm>
            <a:off x="6399214" y="1295400"/>
            <a:ext cx="5181600" cy="4854575"/>
          </a:xfrm>
          <a:prstGeom prst="rect">
            <a:avLst/>
          </a:prstGeom>
        </p:spPr>
        <p:txBody>
          <a:bodyPr>
            <a:no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20"/>
          </p:nvPr>
        </p:nvSpPr>
        <p:spPr>
          <a:xfrm>
            <a:off x="608013" y="1295464"/>
            <a:ext cx="5181600" cy="485451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endParaRPr lang="en-US" dirty="0"/>
          </a:p>
        </p:txBody>
      </p:sp>
      <p:sp>
        <p:nvSpPr>
          <p:cNvPr id="6" name="Date Placeholder 5"/>
          <p:cNvSpPr>
            <a:spLocks noGrp="1"/>
          </p:cNvSpPr>
          <p:nvPr>
            <p:ph type="dt" sz="half" idx="21"/>
          </p:nvPr>
        </p:nvSpPr>
        <p:spPr/>
        <p:txBody>
          <a:bodyPr/>
          <a:lstStyle/>
          <a:p>
            <a:pPr>
              <a:lnSpc>
                <a:spcPct val="90000"/>
              </a:lnSpc>
            </a:pPr>
            <a:r>
              <a:rPr lang="en-US" dirty="0"/>
              <a:t>OPTIONAL HEADER</a:t>
            </a:r>
          </a:p>
        </p:txBody>
      </p:sp>
      <p:sp>
        <p:nvSpPr>
          <p:cNvPr id="7" name="Footer Placeholder 6"/>
          <p:cNvSpPr>
            <a:spLocks noGrp="1"/>
          </p:cNvSpPr>
          <p:nvPr>
            <p:ph type="ftr" sz="quarter" idx="22"/>
          </p:nvPr>
        </p:nvSpPr>
        <p:spPr/>
        <p:txBody>
          <a:bodyPr/>
          <a:lstStyle/>
          <a:p>
            <a:r>
              <a:rPr lang="en-US" dirty="0"/>
              <a:t>© 2019 First Data Corporation. All rights reserved.</a:t>
            </a:r>
          </a:p>
        </p:txBody>
      </p:sp>
    </p:spTree>
    <p:extLst>
      <p:ext uri="{BB962C8B-B14F-4D97-AF65-F5344CB8AC3E}">
        <p14:creationId xmlns:p14="http://schemas.microsoft.com/office/powerpoint/2010/main" val="388976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pPr>
              <a:lnSpc>
                <a:spcPct val="90000"/>
              </a:lnSpc>
            </a:pPr>
            <a:r>
              <a:rPr lang="en-US" dirty="0"/>
              <a:t>OPTIONAL HEADER</a:t>
            </a:r>
          </a:p>
        </p:txBody>
      </p:sp>
      <p:sp>
        <p:nvSpPr>
          <p:cNvPr id="7" name="Footer Placeholder 6"/>
          <p:cNvSpPr>
            <a:spLocks noGrp="1"/>
          </p:cNvSpPr>
          <p:nvPr>
            <p:ph type="ftr" sz="quarter" idx="11"/>
          </p:nvPr>
        </p:nvSpPr>
        <p:spPr/>
        <p:txBody>
          <a:bodyPr/>
          <a:lstStyle/>
          <a:p>
            <a:r>
              <a:rPr lang="en-US" dirty="0"/>
              <a:t>© 2019 First Data Corporation. All rights reserved.</a:t>
            </a:r>
          </a:p>
        </p:txBody>
      </p:sp>
    </p:spTree>
    <p:extLst>
      <p:ext uri="{BB962C8B-B14F-4D97-AF65-F5344CB8AC3E}">
        <p14:creationId xmlns:p14="http://schemas.microsoft.com/office/powerpoint/2010/main" val="64862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r Table Slide">
    <p:spTree>
      <p:nvGrpSpPr>
        <p:cNvPr id="1" name=""/>
        <p:cNvGrpSpPr/>
        <p:nvPr/>
      </p:nvGrpSpPr>
      <p:grpSpPr>
        <a:xfrm>
          <a:off x="0" y="0"/>
          <a:ext cx="0" cy="0"/>
          <a:chOff x="0" y="0"/>
          <a:chExt cx="0" cy="0"/>
        </a:xfrm>
      </p:grpSpPr>
      <p:sp>
        <p:nvSpPr>
          <p:cNvPr id="14" name="Rectangle 13"/>
          <p:cNvSpPr/>
          <p:nvPr userDrawn="1"/>
        </p:nvSpPr>
        <p:spPr>
          <a:xfrm>
            <a:off x="0" y="1143000"/>
            <a:ext cx="12188825" cy="5181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11" name="Content Placeholder 10"/>
          <p:cNvSpPr>
            <a:spLocks noGrp="1"/>
          </p:cNvSpPr>
          <p:nvPr>
            <p:ph sz="quarter" idx="10"/>
          </p:nvPr>
        </p:nvSpPr>
        <p:spPr>
          <a:xfrm>
            <a:off x="608011" y="1874838"/>
            <a:ext cx="10972801" cy="4041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1" hasCustomPrompt="1"/>
          </p:nvPr>
        </p:nvSpPr>
        <p:spPr>
          <a:xfrm>
            <a:off x="608273" y="1295400"/>
            <a:ext cx="9600939" cy="342900"/>
          </a:xfrm>
          <a:prstGeom prst="rect">
            <a:avLst/>
          </a:prstGeom>
        </p:spPr>
        <p:txBody>
          <a:bodyPr vert="horz" lIns="0" tIns="0" rIns="0" bIns="0" rtlCol="0">
            <a:noAutofit/>
          </a:bodyPr>
          <a:lstStyle>
            <a:lvl1pPr>
              <a:defRPr lang="en-US" baseline="0" dirty="0">
                <a:solidFill>
                  <a:schemeClr val="tx1"/>
                </a:solidFill>
              </a:defRPr>
            </a:lvl1pPr>
          </a:lstStyle>
          <a:p>
            <a:pPr lvl="0">
              <a:buNone/>
            </a:pPr>
            <a:r>
              <a:rPr lang="en-US" dirty="0"/>
              <a:t>Click to Insert Chart Title</a:t>
            </a:r>
          </a:p>
        </p:txBody>
      </p:sp>
      <p:sp>
        <p:nvSpPr>
          <p:cNvPr id="3" name="Footer Placeholder 2"/>
          <p:cNvSpPr>
            <a:spLocks noGrp="1"/>
          </p:cNvSpPr>
          <p:nvPr>
            <p:ph type="ftr" sz="quarter" idx="17"/>
          </p:nvPr>
        </p:nvSpPr>
        <p:spPr/>
        <p:txBody>
          <a:bodyPr/>
          <a:lstStyle/>
          <a:p>
            <a:r>
              <a:rPr lang="en-US" dirty="0"/>
              <a:t>© 2019 First Data Corporation. All rights reserved.</a:t>
            </a:r>
          </a:p>
        </p:txBody>
      </p:sp>
      <p:sp>
        <p:nvSpPr>
          <p:cNvPr id="7" name="Date Placeholder 6"/>
          <p:cNvSpPr>
            <a:spLocks noGrp="1"/>
          </p:cNvSpPr>
          <p:nvPr>
            <p:ph type="dt" sz="half" idx="18"/>
          </p:nvPr>
        </p:nvSpPr>
        <p:spPr/>
        <p:txBody>
          <a:bodyPr/>
          <a:lstStyle/>
          <a:p>
            <a:pPr>
              <a:lnSpc>
                <a:spcPct val="90000"/>
              </a:lnSpc>
            </a:pPr>
            <a:r>
              <a:rPr lang="en-US" dirty="0"/>
              <a:t>OPTIONAL HEADER</a:t>
            </a:r>
          </a:p>
        </p:txBody>
      </p:sp>
    </p:spTree>
    <p:extLst>
      <p:ext uri="{BB962C8B-B14F-4D97-AF65-F5344CB8AC3E}">
        <p14:creationId xmlns:p14="http://schemas.microsoft.com/office/powerpoint/2010/main" val="3548699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rt or Table Slide">
    <p:spTree>
      <p:nvGrpSpPr>
        <p:cNvPr id="1" name=""/>
        <p:cNvGrpSpPr/>
        <p:nvPr/>
      </p:nvGrpSpPr>
      <p:grpSpPr>
        <a:xfrm>
          <a:off x="0" y="0"/>
          <a:ext cx="0" cy="0"/>
          <a:chOff x="0" y="0"/>
          <a:chExt cx="0" cy="0"/>
        </a:xfrm>
      </p:grpSpPr>
      <p:sp>
        <p:nvSpPr>
          <p:cNvPr id="14" name="Rectangle 13"/>
          <p:cNvSpPr/>
          <p:nvPr userDrawn="1"/>
        </p:nvSpPr>
        <p:spPr>
          <a:xfrm>
            <a:off x="0" y="1143000"/>
            <a:ext cx="12188825" cy="5181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11" name="Content Placeholder 10"/>
          <p:cNvSpPr>
            <a:spLocks noGrp="1"/>
          </p:cNvSpPr>
          <p:nvPr>
            <p:ph sz="quarter" idx="10"/>
          </p:nvPr>
        </p:nvSpPr>
        <p:spPr>
          <a:xfrm>
            <a:off x="608011" y="1874838"/>
            <a:ext cx="5181601" cy="4041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1" hasCustomPrompt="1"/>
          </p:nvPr>
        </p:nvSpPr>
        <p:spPr>
          <a:xfrm>
            <a:off x="608273" y="1295400"/>
            <a:ext cx="5181339" cy="342900"/>
          </a:xfrm>
          <a:prstGeom prst="rect">
            <a:avLst/>
          </a:prstGeom>
        </p:spPr>
        <p:txBody>
          <a:bodyPr vert="horz" lIns="0" tIns="0" rIns="0" bIns="0" rtlCol="0">
            <a:noAutofit/>
          </a:bodyPr>
          <a:lstStyle>
            <a:lvl1pPr>
              <a:defRPr lang="en-US" baseline="0" dirty="0">
                <a:solidFill>
                  <a:schemeClr val="tx1"/>
                </a:solidFill>
              </a:defRPr>
            </a:lvl1pPr>
          </a:lstStyle>
          <a:p>
            <a:pPr lvl="0">
              <a:buNone/>
            </a:pPr>
            <a:r>
              <a:rPr lang="en-US" dirty="0"/>
              <a:t>Click to Insert Chart Title</a:t>
            </a:r>
          </a:p>
        </p:txBody>
      </p:sp>
      <p:sp>
        <p:nvSpPr>
          <p:cNvPr id="4" name="Text Placeholder 3"/>
          <p:cNvSpPr>
            <a:spLocks noGrp="1"/>
          </p:cNvSpPr>
          <p:nvPr>
            <p:ph type="body" sz="quarter" idx="15"/>
          </p:nvPr>
        </p:nvSpPr>
        <p:spPr>
          <a:xfrm>
            <a:off x="6399213" y="1295400"/>
            <a:ext cx="5181600" cy="342900"/>
          </a:xfrm>
        </p:spPr>
        <p:txBody>
          <a:bodyPr vert="horz" lIns="0" tIns="0" rIns="0" bIns="0" rtlCol="0">
            <a:noAutofit/>
          </a:bodyPr>
          <a:lstStyle>
            <a:lvl1pPr>
              <a:defRPr lang="en-US" baseline="0" dirty="0" smtClean="0">
                <a:solidFill>
                  <a:schemeClr val="tx1"/>
                </a:solidFill>
              </a:defRPr>
            </a:lvl1pPr>
          </a:lstStyle>
          <a:p>
            <a:pPr lvl="0">
              <a:buNone/>
            </a:pPr>
            <a:r>
              <a:rPr lang="en-US"/>
              <a:t>Click to edit Master text styles</a:t>
            </a:r>
          </a:p>
        </p:txBody>
      </p:sp>
      <p:sp>
        <p:nvSpPr>
          <p:cNvPr id="6" name="Content Placeholder 5"/>
          <p:cNvSpPr>
            <a:spLocks noGrp="1"/>
          </p:cNvSpPr>
          <p:nvPr>
            <p:ph sz="quarter" idx="16"/>
          </p:nvPr>
        </p:nvSpPr>
        <p:spPr>
          <a:xfrm>
            <a:off x="6399214" y="1919494"/>
            <a:ext cx="5181600" cy="3996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a:stCxn id="14" idx="0"/>
          </p:cNvCxnSpPr>
          <p:nvPr userDrawn="1"/>
        </p:nvCxnSpPr>
        <p:spPr bwMode="gray">
          <a:xfrm>
            <a:off x="6094413" y="1143000"/>
            <a:ext cx="0" cy="51625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dirty="0"/>
              <a:t>© 2019 First Data Corporation. All rights reserved.</a:t>
            </a:r>
          </a:p>
        </p:txBody>
      </p:sp>
      <p:sp>
        <p:nvSpPr>
          <p:cNvPr id="7" name="Date Placeholder 6"/>
          <p:cNvSpPr>
            <a:spLocks noGrp="1"/>
          </p:cNvSpPr>
          <p:nvPr>
            <p:ph type="dt" sz="half" idx="18"/>
          </p:nvPr>
        </p:nvSpPr>
        <p:spPr/>
        <p:txBody>
          <a:bodyPr/>
          <a:lstStyle/>
          <a:p>
            <a:pPr>
              <a:lnSpc>
                <a:spcPct val="90000"/>
              </a:lnSpc>
            </a:pPr>
            <a:r>
              <a:rPr lang="en-US" dirty="0"/>
              <a:t>OPTIONAL HEADER</a:t>
            </a:r>
          </a:p>
        </p:txBody>
      </p:sp>
    </p:spTree>
    <p:extLst>
      <p:ext uri="{BB962C8B-B14F-4D97-AF65-F5344CB8AC3E}">
        <p14:creationId xmlns:p14="http://schemas.microsoft.com/office/powerpoint/2010/main" val="2802974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655468" y="6356355"/>
            <a:ext cx="466603" cy="366713"/>
          </a:xfrm>
          <a:prstGeom prst="rect">
            <a:avLst/>
          </a:prstGeom>
        </p:spPr>
        <p:txBody>
          <a:bodyPr lIns="0" anchor="ctr"/>
          <a:lstStyle>
            <a:lvl1pPr>
              <a:defRPr lang="en-US" altLang="en-US" sz="1200" smtClean="0">
                <a:solidFill>
                  <a:schemeClr val="tx2"/>
                </a:solidFill>
              </a:defRPr>
            </a:lvl1pPr>
          </a:lstStyle>
          <a:p>
            <a:fld id="{7806E63B-1E0C-4C6A-8DC7-2104C5BDDBED}" type="slidenum">
              <a:rPr lang="en-US" smtClean="0"/>
              <a:pPr/>
              <a:t>‹#›</a:t>
            </a:fld>
            <a:endParaRPr lang="en-US" dirty="0"/>
          </a:p>
        </p:txBody>
      </p:sp>
    </p:spTree>
    <p:extLst>
      <p:ext uri="{BB962C8B-B14F-4D97-AF65-F5344CB8AC3E}">
        <p14:creationId xmlns:p14="http://schemas.microsoft.com/office/powerpoint/2010/main" val="1177900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23"/>
          <p:cNvSpPr/>
          <p:nvPr userDrawn="1"/>
        </p:nvSpPr>
        <p:spPr>
          <a:xfrm rot="10800000">
            <a:off x="4396732" y="0"/>
            <a:ext cx="6085210" cy="6877050"/>
          </a:xfrm>
          <a:custGeom>
            <a:avLst/>
            <a:gdLst>
              <a:gd name="connsiteX0" fmla="*/ 2152481 w 6085210"/>
              <a:gd name="connsiteY0" fmla="*/ 0 h 6934874"/>
              <a:gd name="connsiteX1" fmla="*/ 0 w 6085210"/>
              <a:gd name="connsiteY1" fmla="*/ 6934874 h 6934874"/>
              <a:gd name="connsiteX2" fmla="*/ 6085210 w 6085210"/>
              <a:gd name="connsiteY2" fmla="*/ 6934874 h 6934874"/>
              <a:gd name="connsiteX3" fmla="*/ 6085210 w 6085210"/>
              <a:gd name="connsiteY3" fmla="*/ 16184 h 6934874"/>
              <a:gd name="connsiteX4" fmla="*/ 2152481 w 6085210"/>
              <a:gd name="connsiteY4" fmla="*/ 0 h 693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210" h="6934874">
                <a:moveTo>
                  <a:pt x="2152481" y="0"/>
                </a:moveTo>
                <a:lnTo>
                  <a:pt x="0" y="6934874"/>
                </a:lnTo>
                <a:lnTo>
                  <a:pt x="6085210" y="6934874"/>
                </a:lnTo>
                <a:lnTo>
                  <a:pt x="6085210" y="16184"/>
                </a:lnTo>
                <a:lnTo>
                  <a:pt x="2152481" y="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5" name="Freeform 24"/>
          <p:cNvSpPr/>
          <p:nvPr userDrawn="1"/>
        </p:nvSpPr>
        <p:spPr>
          <a:xfrm rot="10800000">
            <a:off x="3895403" y="0"/>
            <a:ext cx="6085210" cy="6877050"/>
          </a:xfrm>
          <a:custGeom>
            <a:avLst/>
            <a:gdLst>
              <a:gd name="connsiteX0" fmla="*/ 2152481 w 6085210"/>
              <a:gd name="connsiteY0" fmla="*/ 0 h 6934874"/>
              <a:gd name="connsiteX1" fmla="*/ 0 w 6085210"/>
              <a:gd name="connsiteY1" fmla="*/ 6934874 h 6934874"/>
              <a:gd name="connsiteX2" fmla="*/ 6085210 w 6085210"/>
              <a:gd name="connsiteY2" fmla="*/ 6934874 h 6934874"/>
              <a:gd name="connsiteX3" fmla="*/ 6085210 w 6085210"/>
              <a:gd name="connsiteY3" fmla="*/ 16184 h 6934874"/>
              <a:gd name="connsiteX4" fmla="*/ 2152481 w 6085210"/>
              <a:gd name="connsiteY4" fmla="*/ 0 h 693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210" h="6934874">
                <a:moveTo>
                  <a:pt x="2152481" y="0"/>
                </a:moveTo>
                <a:lnTo>
                  <a:pt x="0" y="6934874"/>
                </a:lnTo>
                <a:lnTo>
                  <a:pt x="6085210" y="6934874"/>
                </a:lnTo>
                <a:lnTo>
                  <a:pt x="6085210" y="16184"/>
                </a:lnTo>
                <a:lnTo>
                  <a:pt x="215248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ectangle 25"/>
          <p:cNvSpPr/>
          <p:nvPr userDrawn="1"/>
        </p:nvSpPr>
        <p:spPr>
          <a:xfrm>
            <a:off x="0" y="0"/>
            <a:ext cx="5006975" cy="6877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a:grpSpLocks noChangeAspect="1"/>
          </p:cNvGrpSpPr>
          <p:nvPr userDrawn="1"/>
        </p:nvGrpSpPr>
        <p:grpSpPr>
          <a:xfrm>
            <a:off x="10458831" y="6413828"/>
            <a:ext cx="1152144" cy="205972"/>
            <a:chOff x="341313" y="-1338263"/>
            <a:chExt cx="4217987" cy="754063"/>
          </a:xfrm>
          <a:solidFill>
            <a:schemeClr val="bg1"/>
          </a:solidFill>
        </p:grpSpPr>
        <p:sp>
          <p:nvSpPr>
            <p:cNvPr id="28"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hasCustomPrompt="1"/>
          </p:nvPr>
        </p:nvSpPr>
        <p:spPr bwMode="white">
          <a:xfrm>
            <a:off x="1585912" y="941642"/>
            <a:ext cx="6184899" cy="621792"/>
          </a:xfrm>
        </p:spPr>
        <p:txBody>
          <a:bodyPr anchor="t"/>
          <a:lstStyle>
            <a:lvl1pPr algn="l">
              <a:defRPr b="1">
                <a:solidFill>
                  <a:schemeClr val="accent4">
                    <a:lumMod val="60000"/>
                    <a:lumOff val="40000"/>
                  </a:schemeClr>
                </a:solidFill>
              </a:defRPr>
            </a:lvl1pPr>
          </a:lstStyle>
          <a:p>
            <a:r>
              <a:rPr lang="en-US" dirty="0"/>
              <a:t>Agenda Title</a:t>
            </a:r>
          </a:p>
        </p:txBody>
      </p:sp>
      <p:sp>
        <p:nvSpPr>
          <p:cNvPr id="5" name="Content Placeholder 4"/>
          <p:cNvSpPr>
            <a:spLocks noGrp="1"/>
          </p:cNvSpPr>
          <p:nvPr>
            <p:ph sz="quarter" idx="10"/>
          </p:nvPr>
        </p:nvSpPr>
        <p:spPr>
          <a:xfrm>
            <a:off x="1585912" y="1719072"/>
            <a:ext cx="6184899" cy="4605528"/>
          </a:xfrm>
        </p:spPr>
        <p:txBody>
          <a:bodyPr/>
          <a:lstStyle>
            <a:lvl1pPr marL="285750" indent="-285750">
              <a:spcBef>
                <a:spcPts val="1600"/>
              </a:spcBef>
              <a:buClr>
                <a:schemeClr val="accent4">
                  <a:lumMod val="60000"/>
                  <a:lumOff val="40000"/>
                </a:schemeClr>
              </a:buClr>
              <a:buFont typeface="Arial Black" panose="020B0A04020102020204" pitchFamily="34" charset="0"/>
              <a:buChar char="›"/>
              <a:defRPr b="1">
                <a:solidFill>
                  <a:schemeClr val="bg1"/>
                </a:solidFill>
              </a:defRPr>
            </a:lvl1pPr>
            <a:lvl2pPr marL="285750" indent="0">
              <a:spcBef>
                <a:spcPts val="600"/>
              </a:spcBef>
              <a:buClr>
                <a:schemeClr val="tx2"/>
              </a:buClr>
              <a:buSzPct val="25000"/>
              <a:buFont typeface="Arial" panose="020B0604020202020204" pitchFamily="34" charset="0"/>
              <a:buChar char="."/>
              <a:defRPr sz="1400"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11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userDrawn="1"/>
        </p:nvGrpSpPr>
        <p:grpSpPr>
          <a:xfrm>
            <a:off x="6423392" y="0"/>
            <a:ext cx="5768608" cy="6877050"/>
            <a:chOff x="6423392" y="0"/>
            <a:chExt cx="5768608" cy="6877050"/>
          </a:xfrm>
        </p:grpSpPr>
        <p:grpSp>
          <p:nvGrpSpPr>
            <p:cNvPr id="10" name="Group 9"/>
            <p:cNvGrpSpPr/>
            <p:nvPr userDrawn="1"/>
          </p:nvGrpSpPr>
          <p:grpSpPr>
            <a:xfrm>
              <a:off x="6423392" y="0"/>
              <a:ext cx="5768608" cy="6877050"/>
              <a:chOff x="6399580" y="0"/>
              <a:chExt cx="5768608" cy="6877050"/>
            </a:xfrm>
          </p:grpSpPr>
          <p:sp>
            <p:nvSpPr>
              <p:cNvPr id="22" name="Freeform 21"/>
              <p:cNvSpPr/>
              <p:nvPr/>
            </p:nvSpPr>
            <p:spPr bwMode="gray">
              <a:xfrm>
                <a:off x="6399580" y="0"/>
                <a:ext cx="5634650" cy="6858001"/>
              </a:xfrm>
              <a:custGeom>
                <a:avLst/>
                <a:gdLst/>
                <a:ahLst/>
                <a:cxnLst/>
                <a:rect l="l" t="t" r="r" b="b"/>
                <a:pathLst>
                  <a:path w="5634650" h="6947519">
                    <a:moveTo>
                      <a:pt x="2152481" y="0"/>
                    </a:moveTo>
                    <a:lnTo>
                      <a:pt x="5634650" y="14356"/>
                    </a:lnTo>
                    <a:lnTo>
                      <a:pt x="5634650" y="6947519"/>
                    </a:lnTo>
                    <a:lnTo>
                      <a:pt x="0" y="6947519"/>
                    </a:lnTo>
                    <a:close/>
                  </a:path>
                </a:pathLst>
              </a:cu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Freeform 22"/>
              <p:cNvSpPr/>
              <p:nvPr/>
            </p:nvSpPr>
            <p:spPr bwMode="gray">
              <a:xfrm>
                <a:off x="6860930" y="1"/>
                <a:ext cx="5307258" cy="6877049"/>
              </a:xfrm>
              <a:custGeom>
                <a:avLst/>
                <a:gdLst/>
                <a:ahLst/>
                <a:cxnLst/>
                <a:rect l="l" t="t" r="r" b="b"/>
                <a:pathLst>
                  <a:path w="5307258" h="6877049">
                    <a:moveTo>
                      <a:pt x="2152481" y="0"/>
                    </a:moveTo>
                    <a:lnTo>
                      <a:pt x="5307258" y="12874"/>
                    </a:lnTo>
                    <a:lnTo>
                      <a:pt x="5307258" y="6877049"/>
                    </a:lnTo>
                    <a:lnTo>
                      <a:pt x="0" y="687704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11" name="Group 10"/>
            <p:cNvGrpSpPr>
              <a:grpSpLocks noChangeAspect="1"/>
            </p:cNvGrpSpPr>
            <p:nvPr userDrawn="1"/>
          </p:nvGrpSpPr>
          <p:grpSpPr>
            <a:xfrm>
              <a:off x="10458831" y="6413828"/>
              <a:ext cx="1152144" cy="205972"/>
              <a:chOff x="341313" y="-1338263"/>
              <a:chExt cx="4217987" cy="754063"/>
            </a:xfrm>
            <a:solidFill>
              <a:schemeClr val="bg1"/>
            </a:solidFill>
          </p:grpSpPr>
          <p:sp>
            <p:nvSpPr>
              <p:cNvPr id="12"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 name="Text Placeholder 2"/>
          <p:cNvSpPr>
            <a:spLocks noGrp="1"/>
          </p:cNvSpPr>
          <p:nvPr>
            <p:ph type="body" idx="1"/>
          </p:nvPr>
        </p:nvSpPr>
        <p:spPr bwMode="white">
          <a:xfrm>
            <a:off x="8426131" y="4800601"/>
            <a:ext cx="3154681" cy="1308445"/>
          </a:xfrm>
          <a:prstGeom prst="rect">
            <a:avLst/>
          </a:prstGeom>
        </p:spPr>
        <p:txBody>
          <a:bodyPr anchor="t">
            <a:normAutofit/>
          </a:bodyPr>
          <a:lstStyle>
            <a:lvl1pPr marL="0" indent="0">
              <a:buNone/>
              <a:defRPr sz="1800" b="1">
                <a:solidFill>
                  <a:schemeClr val="accent4">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Title 3"/>
          <p:cNvSpPr>
            <a:spLocks noGrp="1"/>
          </p:cNvSpPr>
          <p:nvPr>
            <p:ph type="title"/>
          </p:nvPr>
        </p:nvSpPr>
        <p:spPr bwMode="white">
          <a:xfrm>
            <a:off x="8426132" y="2667000"/>
            <a:ext cx="3154680" cy="1981201"/>
          </a:xfrm>
        </p:spPr>
        <p:txBody>
          <a:bodyPr anchor="b"/>
          <a:lstStyle>
            <a:lvl1pPr>
              <a:defRPr b="1">
                <a:solidFill>
                  <a:schemeClr val="accent4">
                    <a:lumMod val="60000"/>
                    <a:lumOff val="4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04953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userDrawn="1">
            <p:custDataLst>
              <p:tags r:id="rId2"/>
            </p:custDataLst>
          </p:nvPr>
        </p:nvGraphicFramePr>
        <p:xfrm>
          <a:off x="1618" y="1613"/>
          <a:ext cx="1588" cy="1587"/>
        </p:xfrm>
        <a:graphic>
          <a:graphicData uri="http://schemas.openxmlformats.org/presentationml/2006/ole">
            <mc:AlternateContent xmlns:mc="http://schemas.openxmlformats.org/markup-compatibility/2006">
              <mc:Choice xmlns:v="urn:schemas-microsoft-com:vml" Requires="v">
                <p:oleObj spid="_x0000_s4286" name="think-cell Slide" r:id="rId5" imgW="360" imgH="360" progId="TCLayout.ActiveDocument.1">
                  <p:embed/>
                </p:oleObj>
              </mc:Choice>
              <mc:Fallback>
                <p:oleObj name="think-cell Slide" r:id="rId5" imgW="360" imgH="360" progId="TCLayout.ActiveDocument.1">
                  <p:embed/>
                  <p:pic>
                    <p:nvPicPr>
                      <p:cNvPr id="2"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 y="1613"/>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5"/>
          <p:cNvGrpSpPr>
            <a:grpSpLocks noChangeAspect="1"/>
          </p:cNvGrpSpPr>
          <p:nvPr userDrawn="1"/>
        </p:nvGrpSpPr>
        <p:grpSpPr bwMode="auto">
          <a:xfrm>
            <a:off x="4084634" y="3059812"/>
            <a:ext cx="4133829" cy="738376"/>
            <a:chOff x="6050" y="3557"/>
            <a:chExt cx="672" cy="120"/>
          </a:xfrm>
        </p:grpSpPr>
        <p:sp>
          <p:nvSpPr>
            <p:cNvPr id="18" name="AutoShape 4"/>
            <p:cNvSpPr>
              <a:spLocks noChangeAspect="1" noChangeArrowheads="1" noTextEdit="1"/>
            </p:cNvSpPr>
            <p:nvPr/>
          </p:nvSpPr>
          <p:spPr bwMode="auto">
            <a:xfrm>
              <a:off x="6050" y="3557"/>
              <a:ext cx="672" cy="1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 name="Rectangle 7"/>
            <p:cNvSpPr>
              <a:spLocks noChangeArrowheads="1"/>
            </p:cNvSpPr>
            <p:nvPr/>
          </p:nvSpPr>
          <p:spPr bwMode="auto">
            <a:xfrm>
              <a:off x="6138" y="3592"/>
              <a:ext cx="19" cy="83"/>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 name="Freeform 8"/>
            <p:cNvSpPr>
              <a:spLocks/>
            </p:cNvSpPr>
            <p:nvPr/>
          </p:nvSpPr>
          <p:spPr bwMode="auto">
            <a:xfrm>
              <a:off x="6168" y="3590"/>
              <a:ext cx="47" cy="85"/>
            </a:xfrm>
            <a:custGeom>
              <a:avLst/>
              <a:gdLst>
                <a:gd name="T0" fmla="*/ 209 w 232"/>
                <a:gd name="T1" fmla="*/ 0 h 425"/>
                <a:gd name="T2" fmla="*/ 221 w 232"/>
                <a:gd name="T3" fmla="*/ 1 h 425"/>
                <a:gd name="T4" fmla="*/ 232 w 232"/>
                <a:gd name="T5" fmla="*/ 3 h 425"/>
                <a:gd name="T6" fmla="*/ 232 w 232"/>
                <a:gd name="T7" fmla="*/ 100 h 425"/>
                <a:gd name="T8" fmla="*/ 231 w 232"/>
                <a:gd name="T9" fmla="*/ 100 h 425"/>
                <a:gd name="T10" fmla="*/ 230 w 232"/>
                <a:gd name="T11" fmla="*/ 99 h 425"/>
                <a:gd name="T12" fmla="*/ 228 w 232"/>
                <a:gd name="T13" fmla="*/ 99 h 425"/>
                <a:gd name="T14" fmla="*/ 225 w 232"/>
                <a:gd name="T15" fmla="*/ 98 h 425"/>
                <a:gd name="T16" fmla="*/ 222 w 232"/>
                <a:gd name="T17" fmla="*/ 98 h 425"/>
                <a:gd name="T18" fmla="*/ 220 w 232"/>
                <a:gd name="T19" fmla="*/ 97 h 425"/>
                <a:gd name="T20" fmla="*/ 205 w 232"/>
                <a:gd name="T21" fmla="*/ 96 h 425"/>
                <a:gd name="T22" fmla="*/ 190 w 232"/>
                <a:gd name="T23" fmla="*/ 95 h 425"/>
                <a:gd name="T24" fmla="*/ 175 w 232"/>
                <a:gd name="T25" fmla="*/ 96 h 425"/>
                <a:gd name="T26" fmla="*/ 160 w 232"/>
                <a:gd name="T27" fmla="*/ 99 h 425"/>
                <a:gd name="T28" fmla="*/ 145 w 232"/>
                <a:gd name="T29" fmla="*/ 104 h 425"/>
                <a:gd name="T30" fmla="*/ 132 w 232"/>
                <a:gd name="T31" fmla="*/ 112 h 425"/>
                <a:gd name="T32" fmla="*/ 120 w 232"/>
                <a:gd name="T33" fmla="*/ 123 h 425"/>
                <a:gd name="T34" fmla="*/ 110 w 232"/>
                <a:gd name="T35" fmla="*/ 137 h 425"/>
                <a:gd name="T36" fmla="*/ 103 w 232"/>
                <a:gd name="T37" fmla="*/ 154 h 425"/>
                <a:gd name="T38" fmla="*/ 97 w 232"/>
                <a:gd name="T39" fmla="*/ 174 h 425"/>
                <a:gd name="T40" fmla="*/ 96 w 232"/>
                <a:gd name="T41" fmla="*/ 199 h 425"/>
                <a:gd name="T42" fmla="*/ 96 w 232"/>
                <a:gd name="T43" fmla="*/ 425 h 425"/>
                <a:gd name="T44" fmla="*/ 0 w 232"/>
                <a:gd name="T45" fmla="*/ 425 h 425"/>
                <a:gd name="T46" fmla="*/ 0 w 232"/>
                <a:gd name="T47" fmla="*/ 10 h 425"/>
                <a:gd name="T48" fmla="*/ 96 w 232"/>
                <a:gd name="T49" fmla="*/ 10 h 425"/>
                <a:gd name="T50" fmla="*/ 96 w 232"/>
                <a:gd name="T51" fmla="*/ 66 h 425"/>
                <a:gd name="T52" fmla="*/ 105 w 232"/>
                <a:gd name="T53" fmla="*/ 53 h 425"/>
                <a:gd name="T54" fmla="*/ 116 w 232"/>
                <a:gd name="T55" fmla="*/ 40 h 425"/>
                <a:gd name="T56" fmla="*/ 130 w 232"/>
                <a:gd name="T57" fmla="*/ 28 h 425"/>
                <a:gd name="T58" fmla="*/ 146 w 232"/>
                <a:gd name="T59" fmla="*/ 16 h 425"/>
                <a:gd name="T60" fmla="*/ 165 w 232"/>
                <a:gd name="T61" fmla="*/ 8 h 425"/>
                <a:gd name="T62" fmla="*/ 186 w 232"/>
                <a:gd name="T63" fmla="*/ 2 h 425"/>
                <a:gd name="T64" fmla="*/ 209 w 232"/>
                <a:gd name="T6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425">
                  <a:moveTo>
                    <a:pt x="209" y="0"/>
                  </a:moveTo>
                  <a:lnTo>
                    <a:pt x="221" y="1"/>
                  </a:lnTo>
                  <a:lnTo>
                    <a:pt x="232" y="3"/>
                  </a:lnTo>
                  <a:lnTo>
                    <a:pt x="232" y="100"/>
                  </a:lnTo>
                  <a:lnTo>
                    <a:pt x="231" y="100"/>
                  </a:lnTo>
                  <a:lnTo>
                    <a:pt x="230" y="99"/>
                  </a:lnTo>
                  <a:lnTo>
                    <a:pt x="228" y="99"/>
                  </a:lnTo>
                  <a:lnTo>
                    <a:pt x="225" y="98"/>
                  </a:lnTo>
                  <a:lnTo>
                    <a:pt x="222" y="98"/>
                  </a:lnTo>
                  <a:lnTo>
                    <a:pt x="220" y="97"/>
                  </a:lnTo>
                  <a:lnTo>
                    <a:pt x="205" y="96"/>
                  </a:lnTo>
                  <a:lnTo>
                    <a:pt x="190" y="95"/>
                  </a:lnTo>
                  <a:lnTo>
                    <a:pt x="175" y="96"/>
                  </a:lnTo>
                  <a:lnTo>
                    <a:pt x="160" y="99"/>
                  </a:lnTo>
                  <a:lnTo>
                    <a:pt x="145" y="104"/>
                  </a:lnTo>
                  <a:lnTo>
                    <a:pt x="132" y="112"/>
                  </a:lnTo>
                  <a:lnTo>
                    <a:pt x="120" y="123"/>
                  </a:lnTo>
                  <a:lnTo>
                    <a:pt x="110" y="137"/>
                  </a:lnTo>
                  <a:lnTo>
                    <a:pt x="103" y="154"/>
                  </a:lnTo>
                  <a:lnTo>
                    <a:pt x="97" y="174"/>
                  </a:lnTo>
                  <a:lnTo>
                    <a:pt x="96" y="199"/>
                  </a:lnTo>
                  <a:lnTo>
                    <a:pt x="96" y="425"/>
                  </a:lnTo>
                  <a:lnTo>
                    <a:pt x="0" y="425"/>
                  </a:lnTo>
                  <a:lnTo>
                    <a:pt x="0" y="10"/>
                  </a:lnTo>
                  <a:lnTo>
                    <a:pt x="96" y="10"/>
                  </a:lnTo>
                  <a:lnTo>
                    <a:pt x="96" y="66"/>
                  </a:lnTo>
                  <a:lnTo>
                    <a:pt x="105" y="53"/>
                  </a:lnTo>
                  <a:lnTo>
                    <a:pt x="116" y="40"/>
                  </a:lnTo>
                  <a:lnTo>
                    <a:pt x="130" y="28"/>
                  </a:lnTo>
                  <a:lnTo>
                    <a:pt x="146" y="16"/>
                  </a:lnTo>
                  <a:lnTo>
                    <a:pt x="165" y="8"/>
                  </a:lnTo>
                  <a:lnTo>
                    <a:pt x="186" y="2"/>
                  </a:lnTo>
                  <a:lnTo>
                    <a:pt x="20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 name="Freeform 9"/>
            <p:cNvSpPr>
              <a:spLocks/>
            </p:cNvSpPr>
            <p:nvPr/>
          </p:nvSpPr>
          <p:spPr bwMode="auto">
            <a:xfrm>
              <a:off x="6216" y="3590"/>
              <a:ext cx="65" cy="87"/>
            </a:xfrm>
            <a:custGeom>
              <a:avLst/>
              <a:gdLst>
                <a:gd name="T0" fmla="*/ 202 w 325"/>
                <a:gd name="T1" fmla="*/ 2 h 435"/>
                <a:gd name="T2" fmla="*/ 259 w 325"/>
                <a:gd name="T3" fmla="*/ 17 h 435"/>
                <a:gd name="T4" fmla="*/ 308 w 325"/>
                <a:gd name="T5" fmla="*/ 47 h 435"/>
                <a:gd name="T6" fmla="*/ 237 w 325"/>
                <a:gd name="T7" fmla="*/ 105 h 435"/>
                <a:gd name="T8" fmla="*/ 194 w 325"/>
                <a:gd name="T9" fmla="*/ 88 h 435"/>
                <a:gd name="T10" fmla="*/ 154 w 325"/>
                <a:gd name="T11" fmla="*/ 87 h 435"/>
                <a:gd name="T12" fmla="*/ 128 w 325"/>
                <a:gd name="T13" fmla="*/ 97 h 435"/>
                <a:gd name="T14" fmla="*/ 116 w 325"/>
                <a:gd name="T15" fmla="*/ 115 h 435"/>
                <a:gd name="T16" fmla="*/ 115 w 325"/>
                <a:gd name="T17" fmla="*/ 133 h 435"/>
                <a:gd name="T18" fmla="*/ 122 w 325"/>
                <a:gd name="T19" fmla="*/ 151 h 435"/>
                <a:gd name="T20" fmla="*/ 142 w 325"/>
                <a:gd name="T21" fmla="*/ 167 h 435"/>
                <a:gd name="T22" fmla="*/ 181 w 325"/>
                <a:gd name="T23" fmla="*/ 181 h 435"/>
                <a:gd name="T24" fmla="*/ 250 w 325"/>
                <a:gd name="T25" fmla="*/ 204 h 435"/>
                <a:gd name="T26" fmla="*/ 293 w 325"/>
                <a:gd name="T27" fmla="*/ 230 h 435"/>
                <a:gd name="T28" fmla="*/ 318 w 325"/>
                <a:gd name="T29" fmla="*/ 265 h 435"/>
                <a:gd name="T30" fmla="*/ 325 w 325"/>
                <a:gd name="T31" fmla="*/ 311 h 435"/>
                <a:gd name="T32" fmla="*/ 318 w 325"/>
                <a:gd name="T33" fmla="*/ 356 h 435"/>
                <a:gd name="T34" fmla="*/ 295 w 325"/>
                <a:gd name="T35" fmla="*/ 392 h 435"/>
                <a:gd name="T36" fmla="*/ 257 w 325"/>
                <a:gd name="T37" fmla="*/ 419 h 435"/>
                <a:gd name="T38" fmla="*/ 202 w 325"/>
                <a:gd name="T39" fmla="*/ 433 h 435"/>
                <a:gd name="T40" fmla="*/ 130 w 325"/>
                <a:gd name="T41" fmla="*/ 432 h 435"/>
                <a:gd name="T42" fmla="*/ 61 w 325"/>
                <a:gd name="T43" fmla="*/ 414 h 435"/>
                <a:gd name="T44" fmla="*/ 0 w 325"/>
                <a:gd name="T45" fmla="*/ 374 h 435"/>
                <a:gd name="T46" fmla="*/ 74 w 325"/>
                <a:gd name="T47" fmla="*/ 320 h 435"/>
                <a:gd name="T48" fmla="*/ 120 w 325"/>
                <a:gd name="T49" fmla="*/ 343 h 435"/>
                <a:gd name="T50" fmla="*/ 168 w 325"/>
                <a:gd name="T51" fmla="*/ 350 h 435"/>
                <a:gd name="T52" fmla="*/ 202 w 325"/>
                <a:gd name="T53" fmla="*/ 344 h 435"/>
                <a:gd name="T54" fmla="*/ 221 w 325"/>
                <a:gd name="T55" fmla="*/ 330 h 435"/>
                <a:gd name="T56" fmla="*/ 227 w 325"/>
                <a:gd name="T57" fmla="*/ 309 h 435"/>
                <a:gd name="T58" fmla="*/ 221 w 325"/>
                <a:gd name="T59" fmla="*/ 288 h 435"/>
                <a:gd name="T60" fmla="*/ 198 w 325"/>
                <a:gd name="T61" fmla="*/ 271 h 435"/>
                <a:gd name="T62" fmla="*/ 152 w 325"/>
                <a:gd name="T63" fmla="*/ 256 h 435"/>
                <a:gd name="T64" fmla="*/ 89 w 325"/>
                <a:gd name="T65" fmla="*/ 233 h 435"/>
                <a:gd name="T66" fmla="*/ 48 w 325"/>
                <a:gd name="T67" fmla="*/ 204 h 435"/>
                <a:gd name="T68" fmla="*/ 26 w 325"/>
                <a:gd name="T69" fmla="*/ 167 h 435"/>
                <a:gd name="T70" fmla="*/ 18 w 325"/>
                <a:gd name="T71" fmla="*/ 122 h 435"/>
                <a:gd name="T72" fmla="*/ 24 w 325"/>
                <a:gd name="T73" fmla="*/ 89 h 435"/>
                <a:gd name="T74" fmla="*/ 41 w 325"/>
                <a:gd name="T75" fmla="*/ 56 h 435"/>
                <a:gd name="T76" fmla="*/ 70 w 325"/>
                <a:gd name="T77" fmla="*/ 28 h 435"/>
                <a:gd name="T78" fmla="*/ 113 w 325"/>
                <a:gd name="T79" fmla="*/ 8 h 435"/>
                <a:gd name="T80" fmla="*/ 172 w 325"/>
                <a:gd name="T8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 h="435">
                  <a:moveTo>
                    <a:pt x="172" y="0"/>
                  </a:moveTo>
                  <a:lnTo>
                    <a:pt x="202" y="2"/>
                  </a:lnTo>
                  <a:lnTo>
                    <a:pt x="231" y="8"/>
                  </a:lnTo>
                  <a:lnTo>
                    <a:pt x="259" y="17"/>
                  </a:lnTo>
                  <a:lnTo>
                    <a:pt x="284" y="31"/>
                  </a:lnTo>
                  <a:lnTo>
                    <a:pt x="308" y="47"/>
                  </a:lnTo>
                  <a:lnTo>
                    <a:pt x="256" y="118"/>
                  </a:lnTo>
                  <a:lnTo>
                    <a:pt x="237" y="105"/>
                  </a:lnTo>
                  <a:lnTo>
                    <a:pt x="216" y="94"/>
                  </a:lnTo>
                  <a:lnTo>
                    <a:pt x="194" y="88"/>
                  </a:lnTo>
                  <a:lnTo>
                    <a:pt x="172" y="85"/>
                  </a:lnTo>
                  <a:lnTo>
                    <a:pt x="154" y="87"/>
                  </a:lnTo>
                  <a:lnTo>
                    <a:pt x="140" y="91"/>
                  </a:lnTo>
                  <a:lnTo>
                    <a:pt x="128" y="97"/>
                  </a:lnTo>
                  <a:lnTo>
                    <a:pt x="120" y="106"/>
                  </a:lnTo>
                  <a:lnTo>
                    <a:pt x="116" y="115"/>
                  </a:lnTo>
                  <a:lnTo>
                    <a:pt x="114" y="126"/>
                  </a:lnTo>
                  <a:lnTo>
                    <a:pt x="115" y="133"/>
                  </a:lnTo>
                  <a:lnTo>
                    <a:pt x="117" y="143"/>
                  </a:lnTo>
                  <a:lnTo>
                    <a:pt x="122" y="151"/>
                  </a:lnTo>
                  <a:lnTo>
                    <a:pt x="130" y="159"/>
                  </a:lnTo>
                  <a:lnTo>
                    <a:pt x="142" y="167"/>
                  </a:lnTo>
                  <a:lnTo>
                    <a:pt x="159" y="175"/>
                  </a:lnTo>
                  <a:lnTo>
                    <a:pt x="181" y="181"/>
                  </a:lnTo>
                  <a:lnTo>
                    <a:pt x="218" y="193"/>
                  </a:lnTo>
                  <a:lnTo>
                    <a:pt x="250" y="204"/>
                  </a:lnTo>
                  <a:lnTo>
                    <a:pt x="274" y="216"/>
                  </a:lnTo>
                  <a:lnTo>
                    <a:pt x="293" y="230"/>
                  </a:lnTo>
                  <a:lnTo>
                    <a:pt x="309" y="247"/>
                  </a:lnTo>
                  <a:lnTo>
                    <a:pt x="318" y="265"/>
                  </a:lnTo>
                  <a:lnTo>
                    <a:pt x="324" y="286"/>
                  </a:lnTo>
                  <a:lnTo>
                    <a:pt x="325" y="311"/>
                  </a:lnTo>
                  <a:lnTo>
                    <a:pt x="324" y="334"/>
                  </a:lnTo>
                  <a:lnTo>
                    <a:pt x="318" y="356"/>
                  </a:lnTo>
                  <a:lnTo>
                    <a:pt x="309" y="375"/>
                  </a:lnTo>
                  <a:lnTo>
                    <a:pt x="295" y="392"/>
                  </a:lnTo>
                  <a:lnTo>
                    <a:pt x="278" y="406"/>
                  </a:lnTo>
                  <a:lnTo>
                    <a:pt x="257" y="419"/>
                  </a:lnTo>
                  <a:lnTo>
                    <a:pt x="231" y="427"/>
                  </a:lnTo>
                  <a:lnTo>
                    <a:pt x="202" y="433"/>
                  </a:lnTo>
                  <a:lnTo>
                    <a:pt x="168" y="435"/>
                  </a:lnTo>
                  <a:lnTo>
                    <a:pt x="130" y="432"/>
                  </a:lnTo>
                  <a:lnTo>
                    <a:pt x="96" y="425"/>
                  </a:lnTo>
                  <a:lnTo>
                    <a:pt x="61" y="414"/>
                  </a:lnTo>
                  <a:lnTo>
                    <a:pt x="30" y="396"/>
                  </a:lnTo>
                  <a:lnTo>
                    <a:pt x="0" y="374"/>
                  </a:lnTo>
                  <a:lnTo>
                    <a:pt x="53" y="302"/>
                  </a:lnTo>
                  <a:lnTo>
                    <a:pt x="74" y="320"/>
                  </a:lnTo>
                  <a:lnTo>
                    <a:pt x="97" y="333"/>
                  </a:lnTo>
                  <a:lnTo>
                    <a:pt x="120" y="343"/>
                  </a:lnTo>
                  <a:lnTo>
                    <a:pt x="144" y="348"/>
                  </a:lnTo>
                  <a:lnTo>
                    <a:pt x="168" y="350"/>
                  </a:lnTo>
                  <a:lnTo>
                    <a:pt x="186" y="348"/>
                  </a:lnTo>
                  <a:lnTo>
                    <a:pt x="202" y="344"/>
                  </a:lnTo>
                  <a:lnTo>
                    <a:pt x="213" y="338"/>
                  </a:lnTo>
                  <a:lnTo>
                    <a:pt x="221" y="330"/>
                  </a:lnTo>
                  <a:lnTo>
                    <a:pt x="226" y="320"/>
                  </a:lnTo>
                  <a:lnTo>
                    <a:pt x="227" y="309"/>
                  </a:lnTo>
                  <a:lnTo>
                    <a:pt x="226" y="298"/>
                  </a:lnTo>
                  <a:lnTo>
                    <a:pt x="221" y="288"/>
                  </a:lnTo>
                  <a:lnTo>
                    <a:pt x="212" y="279"/>
                  </a:lnTo>
                  <a:lnTo>
                    <a:pt x="198" y="271"/>
                  </a:lnTo>
                  <a:lnTo>
                    <a:pt x="177" y="263"/>
                  </a:lnTo>
                  <a:lnTo>
                    <a:pt x="152" y="256"/>
                  </a:lnTo>
                  <a:lnTo>
                    <a:pt x="117" y="245"/>
                  </a:lnTo>
                  <a:lnTo>
                    <a:pt x="89" y="233"/>
                  </a:lnTo>
                  <a:lnTo>
                    <a:pt x="65" y="219"/>
                  </a:lnTo>
                  <a:lnTo>
                    <a:pt x="48" y="204"/>
                  </a:lnTo>
                  <a:lnTo>
                    <a:pt x="35" y="186"/>
                  </a:lnTo>
                  <a:lnTo>
                    <a:pt x="26" y="167"/>
                  </a:lnTo>
                  <a:lnTo>
                    <a:pt x="20" y="146"/>
                  </a:lnTo>
                  <a:lnTo>
                    <a:pt x="18" y="122"/>
                  </a:lnTo>
                  <a:lnTo>
                    <a:pt x="19" y="106"/>
                  </a:lnTo>
                  <a:lnTo>
                    <a:pt x="24" y="89"/>
                  </a:lnTo>
                  <a:lnTo>
                    <a:pt x="31" y="71"/>
                  </a:lnTo>
                  <a:lnTo>
                    <a:pt x="41" y="56"/>
                  </a:lnTo>
                  <a:lnTo>
                    <a:pt x="54" y="41"/>
                  </a:lnTo>
                  <a:lnTo>
                    <a:pt x="70" y="28"/>
                  </a:lnTo>
                  <a:lnTo>
                    <a:pt x="90" y="16"/>
                  </a:lnTo>
                  <a:lnTo>
                    <a:pt x="113" y="8"/>
                  </a:lnTo>
                  <a:lnTo>
                    <a:pt x="141" y="2"/>
                  </a:lnTo>
                  <a:lnTo>
                    <a:pt x="1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10"/>
            <p:cNvSpPr>
              <a:spLocks/>
            </p:cNvSpPr>
            <p:nvPr/>
          </p:nvSpPr>
          <p:spPr bwMode="auto">
            <a:xfrm>
              <a:off x="6285" y="3575"/>
              <a:ext cx="55" cy="102"/>
            </a:xfrm>
            <a:custGeom>
              <a:avLst/>
              <a:gdLst>
                <a:gd name="T0" fmla="*/ 58 w 277"/>
                <a:gd name="T1" fmla="*/ 0 h 512"/>
                <a:gd name="T2" fmla="*/ 154 w 277"/>
                <a:gd name="T3" fmla="*/ 0 h 512"/>
                <a:gd name="T4" fmla="*/ 154 w 277"/>
                <a:gd name="T5" fmla="*/ 87 h 512"/>
                <a:gd name="T6" fmla="*/ 249 w 277"/>
                <a:gd name="T7" fmla="*/ 87 h 512"/>
                <a:gd name="T8" fmla="*/ 249 w 277"/>
                <a:gd name="T9" fmla="*/ 170 h 512"/>
                <a:gd name="T10" fmla="*/ 154 w 277"/>
                <a:gd name="T11" fmla="*/ 170 h 512"/>
                <a:gd name="T12" fmla="*/ 154 w 277"/>
                <a:gd name="T13" fmla="*/ 375 h 512"/>
                <a:gd name="T14" fmla="*/ 156 w 277"/>
                <a:gd name="T15" fmla="*/ 392 h 512"/>
                <a:gd name="T16" fmla="*/ 160 w 277"/>
                <a:gd name="T17" fmla="*/ 405 h 512"/>
                <a:gd name="T18" fmla="*/ 166 w 277"/>
                <a:gd name="T19" fmla="*/ 415 h 512"/>
                <a:gd name="T20" fmla="*/ 176 w 277"/>
                <a:gd name="T21" fmla="*/ 422 h 512"/>
                <a:gd name="T22" fmla="*/ 188 w 277"/>
                <a:gd name="T23" fmla="*/ 426 h 512"/>
                <a:gd name="T24" fmla="*/ 201 w 277"/>
                <a:gd name="T25" fmla="*/ 428 h 512"/>
                <a:gd name="T26" fmla="*/ 217 w 277"/>
                <a:gd name="T27" fmla="*/ 426 h 512"/>
                <a:gd name="T28" fmla="*/ 231 w 277"/>
                <a:gd name="T29" fmla="*/ 422 h 512"/>
                <a:gd name="T30" fmla="*/ 246 w 277"/>
                <a:gd name="T31" fmla="*/ 414 h 512"/>
                <a:gd name="T32" fmla="*/ 277 w 277"/>
                <a:gd name="T33" fmla="*/ 492 h 512"/>
                <a:gd name="T34" fmla="*/ 261 w 277"/>
                <a:gd name="T35" fmla="*/ 500 h 512"/>
                <a:gd name="T36" fmla="*/ 241 w 277"/>
                <a:gd name="T37" fmla="*/ 506 h 512"/>
                <a:gd name="T38" fmla="*/ 219 w 277"/>
                <a:gd name="T39" fmla="*/ 510 h 512"/>
                <a:gd name="T40" fmla="*/ 196 w 277"/>
                <a:gd name="T41" fmla="*/ 512 h 512"/>
                <a:gd name="T42" fmla="*/ 167 w 277"/>
                <a:gd name="T43" fmla="*/ 510 h 512"/>
                <a:gd name="T44" fmla="*/ 141 w 277"/>
                <a:gd name="T45" fmla="*/ 505 h 512"/>
                <a:gd name="T46" fmla="*/ 118 w 277"/>
                <a:gd name="T47" fmla="*/ 496 h 512"/>
                <a:gd name="T48" fmla="*/ 100 w 277"/>
                <a:gd name="T49" fmla="*/ 483 h 512"/>
                <a:gd name="T50" fmla="*/ 85 w 277"/>
                <a:gd name="T51" fmla="*/ 468 h 512"/>
                <a:gd name="T52" fmla="*/ 73 w 277"/>
                <a:gd name="T53" fmla="*/ 450 h 512"/>
                <a:gd name="T54" fmla="*/ 64 w 277"/>
                <a:gd name="T55" fmla="*/ 427 h 512"/>
                <a:gd name="T56" fmla="*/ 59 w 277"/>
                <a:gd name="T57" fmla="*/ 403 h 512"/>
                <a:gd name="T58" fmla="*/ 58 w 277"/>
                <a:gd name="T59" fmla="*/ 374 h 512"/>
                <a:gd name="T60" fmla="*/ 58 w 277"/>
                <a:gd name="T61" fmla="*/ 170 h 512"/>
                <a:gd name="T62" fmla="*/ 0 w 277"/>
                <a:gd name="T63" fmla="*/ 170 h 512"/>
                <a:gd name="T64" fmla="*/ 0 w 277"/>
                <a:gd name="T65" fmla="*/ 87 h 512"/>
                <a:gd name="T66" fmla="*/ 58 w 277"/>
                <a:gd name="T67" fmla="*/ 87 h 512"/>
                <a:gd name="T68" fmla="*/ 58 w 277"/>
                <a:gd name="T6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512">
                  <a:moveTo>
                    <a:pt x="58" y="0"/>
                  </a:moveTo>
                  <a:lnTo>
                    <a:pt x="154" y="0"/>
                  </a:lnTo>
                  <a:lnTo>
                    <a:pt x="154" y="87"/>
                  </a:lnTo>
                  <a:lnTo>
                    <a:pt x="249" y="87"/>
                  </a:lnTo>
                  <a:lnTo>
                    <a:pt x="249" y="170"/>
                  </a:lnTo>
                  <a:lnTo>
                    <a:pt x="154" y="170"/>
                  </a:lnTo>
                  <a:lnTo>
                    <a:pt x="154" y="375"/>
                  </a:lnTo>
                  <a:lnTo>
                    <a:pt x="156" y="392"/>
                  </a:lnTo>
                  <a:lnTo>
                    <a:pt x="160" y="405"/>
                  </a:lnTo>
                  <a:lnTo>
                    <a:pt x="166" y="415"/>
                  </a:lnTo>
                  <a:lnTo>
                    <a:pt x="176" y="422"/>
                  </a:lnTo>
                  <a:lnTo>
                    <a:pt x="188" y="426"/>
                  </a:lnTo>
                  <a:lnTo>
                    <a:pt x="201" y="428"/>
                  </a:lnTo>
                  <a:lnTo>
                    <a:pt x="217" y="426"/>
                  </a:lnTo>
                  <a:lnTo>
                    <a:pt x="231" y="422"/>
                  </a:lnTo>
                  <a:lnTo>
                    <a:pt x="246" y="414"/>
                  </a:lnTo>
                  <a:lnTo>
                    <a:pt x="277" y="492"/>
                  </a:lnTo>
                  <a:lnTo>
                    <a:pt x="261" y="500"/>
                  </a:lnTo>
                  <a:lnTo>
                    <a:pt x="241" y="506"/>
                  </a:lnTo>
                  <a:lnTo>
                    <a:pt x="219" y="510"/>
                  </a:lnTo>
                  <a:lnTo>
                    <a:pt x="196" y="512"/>
                  </a:lnTo>
                  <a:lnTo>
                    <a:pt x="167" y="510"/>
                  </a:lnTo>
                  <a:lnTo>
                    <a:pt x="141" y="505"/>
                  </a:lnTo>
                  <a:lnTo>
                    <a:pt x="118" y="496"/>
                  </a:lnTo>
                  <a:lnTo>
                    <a:pt x="100" y="483"/>
                  </a:lnTo>
                  <a:lnTo>
                    <a:pt x="85" y="468"/>
                  </a:lnTo>
                  <a:lnTo>
                    <a:pt x="73" y="450"/>
                  </a:lnTo>
                  <a:lnTo>
                    <a:pt x="64" y="427"/>
                  </a:lnTo>
                  <a:lnTo>
                    <a:pt x="59" y="403"/>
                  </a:lnTo>
                  <a:lnTo>
                    <a:pt x="58" y="374"/>
                  </a:lnTo>
                  <a:lnTo>
                    <a:pt x="58" y="170"/>
                  </a:lnTo>
                  <a:lnTo>
                    <a:pt x="0" y="170"/>
                  </a:lnTo>
                  <a:lnTo>
                    <a:pt x="0" y="87"/>
                  </a:lnTo>
                  <a:lnTo>
                    <a:pt x="58" y="87"/>
                  </a:lnTo>
                  <a:lnTo>
                    <a:pt x="5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 name="Freeform 11"/>
            <p:cNvSpPr>
              <a:spLocks/>
            </p:cNvSpPr>
            <p:nvPr/>
          </p:nvSpPr>
          <p:spPr bwMode="auto">
            <a:xfrm>
              <a:off x="6553" y="3575"/>
              <a:ext cx="56" cy="102"/>
            </a:xfrm>
            <a:custGeom>
              <a:avLst/>
              <a:gdLst>
                <a:gd name="T0" fmla="*/ 58 w 278"/>
                <a:gd name="T1" fmla="*/ 0 h 512"/>
                <a:gd name="T2" fmla="*/ 154 w 278"/>
                <a:gd name="T3" fmla="*/ 0 h 512"/>
                <a:gd name="T4" fmla="*/ 154 w 278"/>
                <a:gd name="T5" fmla="*/ 87 h 512"/>
                <a:gd name="T6" fmla="*/ 248 w 278"/>
                <a:gd name="T7" fmla="*/ 87 h 512"/>
                <a:gd name="T8" fmla="*/ 248 w 278"/>
                <a:gd name="T9" fmla="*/ 170 h 512"/>
                <a:gd name="T10" fmla="*/ 154 w 278"/>
                <a:gd name="T11" fmla="*/ 170 h 512"/>
                <a:gd name="T12" fmla="*/ 154 w 278"/>
                <a:gd name="T13" fmla="*/ 375 h 512"/>
                <a:gd name="T14" fmla="*/ 156 w 278"/>
                <a:gd name="T15" fmla="*/ 392 h 512"/>
                <a:gd name="T16" fmla="*/ 160 w 278"/>
                <a:gd name="T17" fmla="*/ 405 h 512"/>
                <a:gd name="T18" fmla="*/ 167 w 278"/>
                <a:gd name="T19" fmla="*/ 415 h 512"/>
                <a:gd name="T20" fmla="*/ 176 w 278"/>
                <a:gd name="T21" fmla="*/ 422 h 512"/>
                <a:gd name="T22" fmla="*/ 187 w 278"/>
                <a:gd name="T23" fmla="*/ 426 h 512"/>
                <a:gd name="T24" fmla="*/ 200 w 278"/>
                <a:gd name="T25" fmla="*/ 428 h 512"/>
                <a:gd name="T26" fmla="*/ 218 w 278"/>
                <a:gd name="T27" fmla="*/ 426 h 512"/>
                <a:gd name="T28" fmla="*/ 232 w 278"/>
                <a:gd name="T29" fmla="*/ 422 h 512"/>
                <a:gd name="T30" fmla="*/ 246 w 278"/>
                <a:gd name="T31" fmla="*/ 414 h 512"/>
                <a:gd name="T32" fmla="*/ 278 w 278"/>
                <a:gd name="T33" fmla="*/ 492 h 512"/>
                <a:gd name="T34" fmla="*/ 261 w 278"/>
                <a:gd name="T35" fmla="*/ 500 h 512"/>
                <a:gd name="T36" fmla="*/ 241 w 278"/>
                <a:gd name="T37" fmla="*/ 506 h 512"/>
                <a:gd name="T38" fmla="*/ 219 w 278"/>
                <a:gd name="T39" fmla="*/ 510 h 512"/>
                <a:gd name="T40" fmla="*/ 196 w 278"/>
                <a:gd name="T41" fmla="*/ 512 h 512"/>
                <a:gd name="T42" fmla="*/ 167 w 278"/>
                <a:gd name="T43" fmla="*/ 510 h 512"/>
                <a:gd name="T44" fmla="*/ 141 w 278"/>
                <a:gd name="T45" fmla="*/ 505 h 512"/>
                <a:gd name="T46" fmla="*/ 119 w 278"/>
                <a:gd name="T47" fmla="*/ 496 h 512"/>
                <a:gd name="T48" fmla="*/ 101 w 278"/>
                <a:gd name="T49" fmla="*/ 483 h 512"/>
                <a:gd name="T50" fmla="*/ 85 w 278"/>
                <a:gd name="T51" fmla="*/ 468 h 512"/>
                <a:gd name="T52" fmla="*/ 73 w 278"/>
                <a:gd name="T53" fmla="*/ 450 h 512"/>
                <a:gd name="T54" fmla="*/ 65 w 278"/>
                <a:gd name="T55" fmla="*/ 427 h 512"/>
                <a:gd name="T56" fmla="*/ 60 w 278"/>
                <a:gd name="T57" fmla="*/ 403 h 512"/>
                <a:gd name="T58" fmla="*/ 58 w 278"/>
                <a:gd name="T59" fmla="*/ 374 h 512"/>
                <a:gd name="T60" fmla="*/ 58 w 278"/>
                <a:gd name="T61" fmla="*/ 170 h 512"/>
                <a:gd name="T62" fmla="*/ 0 w 278"/>
                <a:gd name="T63" fmla="*/ 170 h 512"/>
                <a:gd name="T64" fmla="*/ 0 w 278"/>
                <a:gd name="T65" fmla="*/ 87 h 512"/>
                <a:gd name="T66" fmla="*/ 58 w 278"/>
                <a:gd name="T67" fmla="*/ 87 h 512"/>
                <a:gd name="T68" fmla="*/ 58 w 278"/>
                <a:gd name="T6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512">
                  <a:moveTo>
                    <a:pt x="58" y="0"/>
                  </a:moveTo>
                  <a:lnTo>
                    <a:pt x="154" y="0"/>
                  </a:lnTo>
                  <a:lnTo>
                    <a:pt x="154" y="87"/>
                  </a:lnTo>
                  <a:lnTo>
                    <a:pt x="248" y="87"/>
                  </a:lnTo>
                  <a:lnTo>
                    <a:pt x="248" y="170"/>
                  </a:lnTo>
                  <a:lnTo>
                    <a:pt x="154" y="170"/>
                  </a:lnTo>
                  <a:lnTo>
                    <a:pt x="154" y="375"/>
                  </a:lnTo>
                  <a:lnTo>
                    <a:pt x="156" y="392"/>
                  </a:lnTo>
                  <a:lnTo>
                    <a:pt x="160" y="405"/>
                  </a:lnTo>
                  <a:lnTo>
                    <a:pt x="167" y="415"/>
                  </a:lnTo>
                  <a:lnTo>
                    <a:pt x="176" y="422"/>
                  </a:lnTo>
                  <a:lnTo>
                    <a:pt x="187" y="426"/>
                  </a:lnTo>
                  <a:lnTo>
                    <a:pt x="200" y="428"/>
                  </a:lnTo>
                  <a:lnTo>
                    <a:pt x="218" y="426"/>
                  </a:lnTo>
                  <a:lnTo>
                    <a:pt x="232" y="422"/>
                  </a:lnTo>
                  <a:lnTo>
                    <a:pt x="246" y="414"/>
                  </a:lnTo>
                  <a:lnTo>
                    <a:pt x="278" y="492"/>
                  </a:lnTo>
                  <a:lnTo>
                    <a:pt x="261" y="500"/>
                  </a:lnTo>
                  <a:lnTo>
                    <a:pt x="241" y="506"/>
                  </a:lnTo>
                  <a:lnTo>
                    <a:pt x="219" y="510"/>
                  </a:lnTo>
                  <a:lnTo>
                    <a:pt x="196" y="512"/>
                  </a:lnTo>
                  <a:lnTo>
                    <a:pt x="167" y="510"/>
                  </a:lnTo>
                  <a:lnTo>
                    <a:pt x="141" y="505"/>
                  </a:lnTo>
                  <a:lnTo>
                    <a:pt x="119" y="496"/>
                  </a:lnTo>
                  <a:lnTo>
                    <a:pt x="101" y="483"/>
                  </a:lnTo>
                  <a:lnTo>
                    <a:pt x="85" y="468"/>
                  </a:lnTo>
                  <a:lnTo>
                    <a:pt x="73" y="450"/>
                  </a:lnTo>
                  <a:lnTo>
                    <a:pt x="65" y="427"/>
                  </a:lnTo>
                  <a:lnTo>
                    <a:pt x="60" y="403"/>
                  </a:lnTo>
                  <a:lnTo>
                    <a:pt x="58" y="374"/>
                  </a:lnTo>
                  <a:lnTo>
                    <a:pt x="58" y="170"/>
                  </a:lnTo>
                  <a:lnTo>
                    <a:pt x="0" y="170"/>
                  </a:lnTo>
                  <a:lnTo>
                    <a:pt x="0" y="87"/>
                  </a:lnTo>
                  <a:lnTo>
                    <a:pt x="58" y="87"/>
                  </a:lnTo>
                  <a:lnTo>
                    <a:pt x="5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 name="Freeform 12"/>
            <p:cNvSpPr>
              <a:spLocks noEditPoints="1"/>
            </p:cNvSpPr>
            <p:nvPr/>
          </p:nvSpPr>
          <p:spPr bwMode="auto">
            <a:xfrm>
              <a:off x="6473" y="3590"/>
              <a:ext cx="75" cy="87"/>
            </a:xfrm>
            <a:custGeom>
              <a:avLst/>
              <a:gdLst>
                <a:gd name="T0" fmla="*/ 154 w 378"/>
                <a:gd name="T1" fmla="*/ 236 h 435"/>
                <a:gd name="T2" fmla="*/ 119 w 378"/>
                <a:gd name="T3" fmla="*/ 251 h 435"/>
                <a:gd name="T4" fmla="*/ 97 w 378"/>
                <a:gd name="T5" fmla="*/ 273 h 435"/>
                <a:gd name="T6" fmla="*/ 90 w 378"/>
                <a:gd name="T7" fmla="*/ 298 h 435"/>
                <a:gd name="T8" fmla="*/ 98 w 378"/>
                <a:gd name="T9" fmla="*/ 328 h 435"/>
                <a:gd name="T10" fmla="*/ 123 w 378"/>
                <a:gd name="T11" fmla="*/ 348 h 435"/>
                <a:gd name="T12" fmla="*/ 158 w 378"/>
                <a:gd name="T13" fmla="*/ 358 h 435"/>
                <a:gd name="T14" fmla="*/ 202 w 378"/>
                <a:gd name="T15" fmla="*/ 357 h 435"/>
                <a:gd name="T16" fmla="*/ 242 w 378"/>
                <a:gd name="T17" fmla="*/ 335 h 435"/>
                <a:gd name="T18" fmla="*/ 271 w 378"/>
                <a:gd name="T19" fmla="*/ 298 h 435"/>
                <a:gd name="T20" fmla="*/ 282 w 378"/>
                <a:gd name="T21" fmla="*/ 252 h 435"/>
                <a:gd name="T22" fmla="*/ 233 w 378"/>
                <a:gd name="T23" fmla="*/ 239 h 435"/>
                <a:gd name="T24" fmla="*/ 179 w 378"/>
                <a:gd name="T25" fmla="*/ 235 h 435"/>
                <a:gd name="T26" fmla="*/ 220 w 378"/>
                <a:gd name="T27" fmla="*/ 2 h 435"/>
                <a:gd name="T28" fmla="*/ 284 w 378"/>
                <a:gd name="T29" fmla="*/ 14 h 435"/>
                <a:gd name="T30" fmla="*/ 330 w 378"/>
                <a:gd name="T31" fmla="*/ 40 h 435"/>
                <a:gd name="T32" fmla="*/ 361 w 378"/>
                <a:gd name="T33" fmla="*/ 81 h 435"/>
                <a:gd name="T34" fmla="*/ 376 w 378"/>
                <a:gd name="T35" fmla="*/ 136 h 435"/>
                <a:gd name="T36" fmla="*/ 378 w 378"/>
                <a:gd name="T37" fmla="*/ 425 h 435"/>
                <a:gd name="T38" fmla="*/ 282 w 378"/>
                <a:gd name="T39" fmla="*/ 377 h 435"/>
                <a:gd name="T40" fmla="*/ 251 w 378"/>
                <a:gd name="T41" fmla="*/ 410 h 435"/>
                <a:gd name="T42" fmla="*/ 210 w 378"/>
                <a:gd name="T43" fmla="*/ 428 h 435"/>
                <a:gd name="T44" fmla="*/ 156 w 378"/>
                <a:gd name="T45" fmla="*/ 435 h 435"/>
                <a:gd name="T46" fmla="*/ 95 w 378"/>
                <a:gd name="T47" fmla="*/ 427 h 435"/>
                <a:gd name="T48" fmla="*/ 49 w 378"/>
                <a:gd name="T49" fmla="*/ 404 h 435"/>
                <a:gd name="T50" fmla="*/ 18 w 378"/>
                <a:gd name="T51" fmla="*/ 370 h 435"/>
                <a:gd name="T52" fmla="*/ 2 w 378"/>
                <a:gd name="T53" fmla="*/ 325 h 435"/>
                <a:gd name="T54" fmla="*/ 2 w 378"/>
                <a:gd name="T55" fmla="*/ 273 h 435"/>
                <a:gd name="T56" fmla="*/ 20 w 378"/>
                <a:gd name="T57" fmla="*/ 227 h 435"/>
                <a:gd name="T58" fmla="*/ 52 w 378"/>
                <a:gd name="T59" fmla="*/ 193 h 435"/>
                <a:gd name="T60" fmla="*/ 101 w 378"/>
                <a:gd name="T61" fmla="*/ 169 h 435"/>
                <a:gd name="T62" fmla="*/ 164 w 378"/>
                <a:gd name="T63" fmla="*/ 161 h 435"/>
                <a:gd name="T64" fmla="*/ 218 w 378"/>
                <a:gd name="T65" fmla="*/ 165 h 435"/>
                <a:gd name="T66" fmla="*/ 266 w 378"/>
                <a:gd name="T67" fmla="*/ 173 h 435"/>
                <a:gd name="T68" fmla="*/ 284 w 378"/>
                <a:gd name="T69" fmla="*/ 171 h 435"/>
                <a:gd name="T70" fmla="*/ 278 w 378"/>
                <a:gd name="T71" fmla="*/ 133 h 435"/>
                <a:gd name="T72" fmla="*/ 260 w 378"/>
                <a:gd name="T73" fmla="*/ 108 h 435"/>
                <a:gd name="T74" fmla="*/ 229 w 378"/>
                <a:gd name="T75" fmla="*/ 93 h 435"/>
                <a:gd name="T76" fmla="*/ 181 w 378"/>
                <a:gd name="T77" fmla="*/ 88 h 435"/>
                <a:gd name="T78" fmla="*/ 126 w 378"/>
                <a:gd name="T79" fmla="*/ 95 h 435"/>
                <a:gd name="T80" fmla="*/ 75 w 378"/>
                <a:gd name="T81" fmla="*/ 117 h 435"/>
                <a:gd name="T82" fmla="*/ 40 w 378"/>
                <a:gd name="T83" fmla="*/ 39 h 435"/>
                <a:gd name="T84" fmla="*/ 43 w 378"/>
                <a:gd name="T85" fmla="*/ 37 h 435"/>
                <a:gd name="T86" fmla="*/ 49 w 378"/>
                <a:gd name="T87" fmla="*/ 34 h 435"/>
                <a:gd name="T88" fmla="*/ 84 w 378"/>
                <a:gd name="T89" fmla="*/ 18 h 435"/>
                <a:gd name="T90" fmla="*/ 150 w 378"/>
                <a:gd name="T91" fmla="*/ 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435">
                  <a:moveTo>
                    <a:pt x="179" y="235"/>
                  </a:moveTo>
                  <a:lnTo>
                    <a:pt x="154" y="236"/>
                  </a:lnTo>
                  <a:lnTo>
                    <a:pt x="135" y="242"/>
                  </a:lnTo>
                  <a:lnTo>
                    <a:pt x="119" y="251"/>
                  </a:lnTo>
                  <a:lnTo>
                    <a:pt x="105" y="261"/>
                  </a:lnTo>
                  <a:lnTo>
                    <a:pt x="97" y="273"/>
                  </a:lnTo>
                  <a:lnTo>
                    <a:pt x="91" y="285"/>
                  </a:lnTo>
                  <a:lnTo>
                    <a:pt x="90" y="298"/>
                  </a:lnTo>
                  <a:lnTo>
                    <a:pt x="92" y="315"/>
                  </a:lnTo>
                  <a:lnTo>
                    <a:pt x="98" y="328"/>
                  </a:lnTo>
                  <a:lnTo>
                    <a:pt x="109" y="339"/>
                  </a:lnTo>
                  <a:lnTo>
                    <a:pt x="123" y="348"/>
                  </a:lnTo>
                  <a:lnTo>
                    <a:pt x="140" y="355"/>
                  </a:lnTo>
                  <a:lnTo>
                    <a:pt x="158" y="358"/>
                  </a:lnTo>
                  <a:lnTo>
                    <a:pt x="180" y="360"/>
                  </a:lnTo>
                  <a:lnTo>
                    <a:pt x="202" y="357"/>
                  </a:lnTo>
                  <a:lnTo>
                    <a:pt x="223" y="348"/>
                  </a:lnTo>
                  <a:lnTo>
                    <a:pt x="242" y="335"/>
                  </a:lnTo>
                  <a:lnTo>
                    <a:pt x="258" y="319"/>
                  </a:lnTo>
                  <a:lnTo>
                    <a:pt x="271" y="298"/>
                  </a:lnTo>
                  <a:lnTo>
                    <a:pt x="279" y="276"/>
                  </a:lnTo>
                  <a:lnTo>
                    <a:pt x="282" y="252"/>
                  </a:lnTo>
                  <a:lnTo>
                    <a:pt x="259" y="245"/>
                  </a:lnTo>
                  <a:lnTo>
                    <a:pt x="233" y="239"/>
                  </a:lnTo>
                  <a:lnTo>
                    <a:pt x="205" y="236"/>
                  </a:lnTo>
                  <a:lnTo>
                    <a:pt x="179" y="235"/>
                  </a:lnTo>
                  <a:close/>
                  <a:moveTo>
                    <a:pt x="183" y="0"/>
                  </a:moveTo>
                  <a:lnTo>
                    <a:pt x="220" y="2"/>
                  </a:lnTo>
                  <a:lnTo>
                    <a:pt x="254" y="6"/>
                  </a:lnTo>
                  <a:lnTo>
                    <a:pt x="284" y="14"/>
                  </a:lnTo>
                  <a:lnTo>
                    <a:pt x="309" y="25"/>
                  </a:lnTo>
                  <a:lnTo>
                    <a:pt x="330" y="40"/>
                  </a:lnTo>
                  <a:lnTo>
                    <a:pt x="348" y="58"/>
                  </a:lnTo>
                  <a:lnTo>
                    <a:pt x="361" y="81"/>
                  </a:lnTo>
                  <a:lnTo>
                    <a:pt x="370" y="106"/>
                  </a:lnTo>
                  <a:lnTo>
                    <a:pt x="376" y="136"/>
                  </a:lnTo>
                  <a:lnTo>
                    <a:pt x="378" y="169"/>
                  </a:lnTo>
                  <a:lnTo>
                    <a:pt x="378" y="425"/>
                  </a:lnTo>
                  <a:lnTo>
                    <a:pt x="282" y="425"/>
                  </a:lnTo>
                  <a:lnTo>
                    <a:pt x="282" y="377"/>
                  </a:lnTo>
                  <a:lnTo>
                    <a:pt x="268" y="394"/>
                  </a:lnTo>
                  <a:lnTo>
                    <a:pt x="251" y="410"/>
                  </a:lnTo>
                  <a:lnTo>
                    <a:pt x="232" y="421"/>
                  </a:lnTo>
                  <a:lnTo>
                    <a:pt x="210" y="428"/>
                  </a:lnTo>
                  <a:lnTo>
                    <a:pt x="185" y="433"/>
                  </a:lnTo>
                  <a:lnTo>
                    <a:pt x="156" y="435"/>
                  </a:lnTo>
                  <a:lnTo>
                    <a:pt x="124" y="433"/>
                  </a:lnTo>
                  <a:lnTo>
                    <a:pt x="95" y="427"/>
                  </a:lnTo>
                  <a:lnTo>
                    <a:pt x="71" y="418"/>
                  </a:lnTo>
                  <a:lnTo>
                    <a:pt x="49" y="404"/>
                  </a:lnTo>
                  <a:lnTo>
                    <a:pt x="32" y="388"/>
                  </a:lnTo>
                  <a:lnTo>
                    <a:pt x="18" y="370"/>
                  </a:lnTo>
                  <a:lnTo>
                    <a:pt x="9" y="348"/>
                  </a:lnTo>
                  <a:lnTo>
                    <a:pt x="2" y="325"/>
                  </a:lnTo>
                  <a:lnTo>
                    <a:pt x="0" y="300"/>
                  </a:lnTo>
                  <a:lnTo>
                    <a:pt x="2" y="273"/>
                  </a:lnTo>
                  <a:lnTo>
                    <a:pt x="9" y="250"/>
                  </a:lnTo>
                  <a:lnTo>
                    <a:pt x="20" y="227"/>
                  </a:lnTo>
                  <a:lnTo>
                    <a:pt x="34" y="209"/>
                  </a:lnTo>
                  <a:lnTo>
                    <a:pt x="52" y="193"/>
                  </a:lnTo>
                  <a:lnTo>
                    <a:pt x="75" y="179"/>
                  </a:lnTo>
                  <a:lnTo>
                    <a:pt x="101" y="169"/>
                  </a:lnTo>
                  <a:lnTo>
                    <a:pt x="131" y="163"/>
                  </a:lnTo>
                  <a:lnTo>
                    <a:pt x="164" y="161"/>
                  </a:lnTo>
                  <a:lnTo>
                    <a:pt x="192" y="162"/>
                  </a:lnTo>
                  <a:lnTo>
                    <a:pt x="218" y="165"/>
                  </a:lnTo>
                  <a:lnTo>
                    <a:pt x="244" y="169"/>
                  </a:lnTo>
                  <a:lnTo>
                    <a:pt x="266" y="173"/>
                  </a:lnTo>
                  <a:lnTo>
                    <a:pt x="284" y="178"/>
                  </a:lnTo>
                  <a:lnTo>
                    <a:pt x="284" y="171"/>
                  </a:lnTo>
                  <a:lnTo>
                    <a:pt x="282" y="151"/>
                  </a:lnTo>
                  <a:lnTo>
                    <a:pt x="278" y="133"/>
                  </a:lnTo>
                  <a:lnTo>
                    <a:pt x="271" y="119"/>
                  </a:lnTo>
                  <a:lnTo>
                    <a:pt x="260" y="108"/>
                  </a:lnTo>
                  <a:lnTo>
                    <a:pt x="246" y="99"/>
                  </a:lnTo>
                  <a:lnTo>
                    <a:pt x="229" y="93"/>
                  </a:lnTo>
                  <a:lnTo>
                    <a:pt x="206" y="89"/>
                  </a:lnTo>
                  <a:lnTo>
                    <a:pt x="181" y="88"/>
                  </a:lnTo>
                  <a:lnTo>
                    <a:pt x="152" y="90"/>
                  </a:lnTo>
                  <a:lnTo>
                    <a:pt x="126" y="95"/>
                  </a:lnTo>
                  <a:lnTo>
                    <a:pt x="99" y="104"/>
                  </a:lnTo>
                  <a:lnTo>
                    <a:pt x="75" y="117"/>
                  </a:lnTo>
                  <a:lnTo>
                    <a:pt x="39" y="39"/>
                  </a:lnTo>
                  <a:lnTo>
                    <a:pt x="40" y="39"/>
                  </a:lnTo>
                  <a:lnTo>
                    <a:pt x="41" y="38"/>
                  </a:lnTo>
                  <a:lnTo>
                    <a:pt x="43" y="37"/>
                  </a:lnTo>
                  <a:lnTo>
                    <a:pt x="46" y="35"/>
                  </a:lnTo>
                  <a:lnTo>
                    <a:pt x="49" y="34"/>
                  </a:lnTo>
                  <a:lnTo>
                    <a:pt x="52" y="32"/>
                  </a:lnTo>
                  <a:lnTo>
                    <a:pt x="84" y="18"/>
                  </a:lnTo>
                  <a:lnTo>
                    <a:pt x="116" y="8"/>
                  </a:lnTo>
                  <a:lnTo>
                    <a:pt x="150" y="2"/>
                  </a:lnTo>
                  <a:lnTo>
                    <a:pt x="18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Freeform 13"/>
            <p:cNvSpPr>
              <a:spLocks noEditPoints="1"/>
            </p:cNvSpPr>
            <p:nvPr/>
          </p:nvSpPr>
          <p:spPr bwMode="auto">
            <a:xfrm>
              <a:off x="6610" y="3590"/>
              <a:ext cx="76" cy="87"/>
            </a:xfrm>
            <a:custGeom>
              <a:avLst/>
              <a:gdLst>
                <a:gd name="T0" fmla="*/ 155 w 378"/>
                <a:gd name="T1" fmla="*/ 236 h 435"/>
                <a:gd name="T2" fmla="*/ 118 w 378"/>
                <a:gd name="T3" fmla="*/ 251 h 435"/>
                <a:gd name="T4" fmla="*/ 97 w 378"/>
                <a:gd name="T5" fmla="*/ 273 h 435"/>
                <a:gd name="T6" fmla="*/ 89 w 378"/>
                <a:gd name="T7" fmla="*/ 298 h 435"/>
                <a:gd name="T8" fmla="*/ 99 w 378"/>
                <a:gd name="T9" fmla="*/ 328 h 435"/>
                <a:gd name="T10" fmla="*/ 123 w 378"/>
                <a:gd name="T11" fmla="*/ 348 h 435"/>
                <a:gd name="T12" fmla="*/ 159 w 378"/>
                <a:gd name="T13" fmla="*/ 358 h 435"/>
                <a:gd name="T14" fmla="*/ 202 w 378"/>
                <a:gd name="T15" fmla="*/ 357 h 435"/>
                <a:gd name="T16" fmla="*/ 242 w 378"/>
                <a:gd name="T17" fmla="*/ 335 h 435"/>
                <a:gd name="T18" fmla="*/ 271 w 378"/>
                <a:gd name="T19" fmla="*/ 298 h 435"/>
                <a:gd name="T20" fmla="*/ 282 w 378"/>
                <a:gd name="T21" fmla="*/ 252 h 435"/>
                <a:gd name="T22" fmla="*/ 233 w 378"/>
                <a:gd name="T23" fmla="*/ 239 h 435"/>
                <a:gd name="T24" fmla="*/ 178 w 378"/>
                <a:gd name="T25" fmla="*/ 235 h 435"/>
                <a:gd name="T26" fmla="*/ 220 w 378"/>
                <a:gd name="T27" fmla="*/ 2 h 435"/>
                <a:gd name="T28" fmla="*/ 283 w 378"/>
                <a:gd name="T29" fmla="*/ 14 h 435"/>
                <a:gd name="T30" fmla="*/ 330 w 378"/>
                <a:gd name="T31" fmla="*/ 40 h 435"/>
                <a:gd name="T32" fmla="*/ 360 w 378"/>
                <a:gd name="T33" fmla="*/ 81 h 435"/>
                <a:gd name="T34" fmla="*/ 376 w 378"/>
                <a:gd name="T35" fmla="*/ 136 h 435"/>
                <a:gd name="T36" fmla="*/ 378 w 378"/>
                <a:gd name="T37" fmla="*/ 425 h 435"/>
                <a:gd name="T38" fmla="*/ 282 w 378"/>
                <a:gd name="T39" fmla="*/ 377 h 435"/>
                <a:gd name="T40" fmla="*/ 250 w 378"/>
                <a:gd name="T41" fmla="*/ 410 h 435"/>
                <a:gd name="T42" fmla="*/ 210 w 378"/>
                <a:gd name="T43" fmla="*/ 428 h 435"/>
                <a:gd name="T44" fmla="*/ 156 w 378"/>
                <a:gd name="T45" fmla="*/ 435 h 435"/>
                <a:gd name="T46" fmla="*/ 96 w 378"/>
                <a:gd name="T47" fmla="*/ 427 h 435"/>
                <a:gd name="T48" fmla="*/ 49 w 378"/>
                <a:gd name="T49" fmla="*/ 404 h 435"/>
                <a:gd name="T50" fmla="*/ 18 w 378"/>
                <a:gd name="T51" fmla="*/ 370 h 435"/>
                <a:gd name="T52" fmla="*/ 2 w 378"/>
                <a:gd name="T53" fmla="*/ 325 h 435"/>
                <a:gd name="T54" fmla="*/ 2 w 378"/>
                <a:gd name="T55" fmla="*/ 273 h 435"/>
                <a:gd name="T56" fmla="*/ 19 w 378"/>
                <a:gd name="T57" fmla="*/ 227 h 435"/>
                <a:gd name="T58" fmla="*/ 52 w 378"/>
                <a:gd name="T59" fmla="*/ 193 h 435"/>
                <a:gd name="T60" fmla="*/ 101 w 378"/>
                <a:gd name="T61" fmla="*/ 169 h 435"/>
                <a:gd name="T62" fmla="*/ 164 w 378"/>
                <a:gd name="T63" fmla="*/ 161 h 435"/>
                <a:gd name="T64" fmla="*/ 218 w 378"/>
                <a:gd name="T65" fmla="*/ 165 h 435"/>
                <a:gd name="T66" fmla="*/ 266 w 378"/>
                <a:gd name="T67" fmla="*/ 173 h 435"/>
                <a:gd name="T68" fmla="*/ 284 w 378"/>
                <a:gd name="T69" fmla="*/ 171 h 435"/>
                <a:gd name="T70" fmla="*/ 278 w 378"/>
                <a:gd name="T71" fmla="*/ 133 h 435"/>
                <a:gd name="T72" fmla="*/ 260 w 378"/>
                <a:gd name="T73" fmla="*/ 108 h 435"/>
                <a:gd name="T74" fmla="*/ 228 w 378"/>
                <a:gd name="T75" fmla="*/ 93 h 435"/>
                <a:gd name="T76" fmla="*/ 180 w 378"/>
                <a:gd name="T77" fmla="*/ 88 h 435"/>
                <a:gd name="T78" fmla="*/ 125 w 378"/>
                <a:gd name="T79" fmla="*/ 95 h 435"/>
                <a:gd name="T80" fmla="*/ 75 w 378"/>
                <a:gd name="T81" fmla="*/ 117 h 435"/>
                <a:gd name="T82" fmla="*/ 40 w 378"/>
                <a:gd name="T83" fmla="*/ 39 h 435"/>
                <a:gd name="T84" fmla="*/ 44 w 378"/>
                <a:gd name="T85" fmla="*/ 37 h 435"/>
                <a:gd name="T86" fmla="*/ 49 w 378"/>
                <a:gd name="T87" fmla="*/ 34 h 435"/>
                <a:gd name="T88" fmla="*/ 83 w 378"/>
                <a:gd name="T89" fmla="*/ 18 h 435"/>
                <a:gd name="T90" fmla="*/ 150 w 378"/>
                <a:gd name="T91" fmla="*/ 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435">
                  <a:moveTo>
                    <a:pt x="178" y="235"/>
                  </a:moveTo>
                  <a:lnTo>
                    <a:pt x="155" y="236"/>
                  </a:lnTo>
                  <a:lnTo>
                    <a:pt x="134" y="242"/>
                  </a:lnTo>
                  <a:lnTo>
                    <a:pt x="118" y="251"/>
                  </a:lnTo>
                  <a:lnTo>
                    <a:pt x="106" y="261"/>
                  </a:lnTo>
                  <a:lnTo>
                    <a:pt x="97" y="273"/>
                  </a:lnTo>
                  <a:lnTo>
                    <a:pt x="92" y="285"/>
                  </a:lnTo>
                  <a:lnTo>
                    <a:pt x="89" y="298"/>
                  </a:lnTo>
                  <a:lnTo>
                    <a:pt x="92" y="315"/>
                  </a:lnTo>
                  <a:lnTo>
                    <a:pt x="99" y="328"/>
                  </a:lnTo>
                  <a:lnTo>
                    <a:pt x="109" y="339"/>
                  </a:lnTo>
                  <a:lnTo>
                    <a:pt x="123" y="348"/>
                  </a:lnTo>
                  <a:lnTo>
                    <a:pt x="139" y="355"/>
                  </a:lnTo>
                  <a:lnTo>
                    <a:pt x="159" y="358"/>
                  </a:lnTo>
                  <a:lnTo>
                    <a:pt x="179" y="360"/>
                  </a:lnTo>
                  <a:lnTo>
                    <a:pt x="202" y="357"/>
                  </a:lnTo>
                  <a:lnTo>
                    <a:pt x="223" y="348"/>
                  </a:lnTo>
                  <a:lnTo>
                    <a:pt x="242" y="335"/>
                  </a:lnTo>
                  <a:lnTo>
                    <a:pt x="259" y="319"/>
                  </a:lnTo>
                  <a:lnTo>
                    <a:pt x="271" y="298"/>
                  </a:lnTo>
                  <a:lnTo>
                    <a:pt x="279" y="276"/>
                  </a:lnTo>
                  <a:lnTo>
                    <a:pt x="282" y="252"/>
                  </a:lnTo>
                  <a:lnTo>
                    <a:pt x="259" y="245"/>
                  </a:lnTo>
                  <a:lnTo>
                    <a:pt x="233" y="239"/>
                  </a:lnTo>
                  <a:lnTo>
                    <a:pt x="206" y="236"/>
                  </a:lnTo>
                  <a:lnTo>
                    <a:pt x="178" y="235"/>
                  </a:lnTo>
                  <a:close/>
                  <a:moveTo>
                    <a:pt x="182" y="0"/>
                  </a:moveTo>
                  <a:lnTo>
                    <a:pt x="220" y="2"/>
                  </a:lnTo>
                  <a:lnTo>
                    <a:pt x="253" y="6"/>
                  </a:lnTo>
                  <a:lnTo>
                    <a:pt x="283" y="14"/>
                  </a:lnTo>
                  <a:lnTo>
                    <a:pt x="308" y="25"/>
                  </a:lnTo>
                  <a:lnTo>
                    <a:pt x="330" y="40"/>
                  </a:lnTo>
                  <a:lnTo>
                    <a:pt x="347" y="58"/>
                  </a:lnTo>
                  <a:lnTo>
                    <a:pt x="360" y="81"/>
                  </a:lnTo>
                  <a:lnTo>
                    <a:pt x="371" y="106"/>
                  </a:lnTo>
                  <a:lnTo>
                    <a:pt x="376" y="136"/>
                  </a:lnTo>
                  <a:lnTo>
                    <a:pt x="378" y="169"/>
                  </a:lnTo>
                  <a:lnTo>
                    <a:pt x="378" y="425"/>
                  </a:lnTo>
                  <a:lnTo>
                    <a:pt x="282" y="425"/>
                  </a:lnTo>
                  <a:lnTo>
                    <a:pt x="282" y="377"/>
                  </a:lnTo>
                  <a:lnTo>
                    <a:pt x="268" y="394"/>
                  </a:lnTo>
                  <a:lnTo>
                    <a:pt x="250" y="410"/>
                  </a:lnTo>
                  <a:lnTo>
                    <a:pt x="232" y="421"/>
                  </a:lnTo>
                  <a:lnTo>
                    <a:pt x="210" y="428"/>
                  </a:lnTo>
                  <a:lnTo>
                    <a:pt x="184" y="433"/>
                  </a:lnTo>
                  <a:lnTo>
                    <a:pt x="156" y="435"/>
                  </a:lnTo>
                  <a:lnTo>
                    <a:pt x="124" y="433"/>
                  </a:lnTo>
                  <a:lnTo>
                    <a:pt x="96" y="427"/>
                  </a:lnTo>
                  <a:lnTo>
                    <a:pt x="70" y="418"/>
                  </a:lnTo>
                  <a:lnTo>
                    <a:pt x="49" y="404"/>
                  </a:lnTo>
                  <a:lnTo>
                    <a:pt x="31" y="388"/>
                  </a:lnTo>
                  <a:lnTo>
                    <a:pt x="18" y="370"/>
                  </a:lnTo>
                  <a:lnTo>
                    <a:pt x="8" y="348"/>
                  </a:lnTo>
                  <a:lnTo>
                    <a:pt x="2" y="325"/>
                  </a:lnTo>
                  <a:lnTo>
                    <a:pt x="0" y="300"/>
                  </a:lnTo>
                  <a:lnTo>
                    <a:pt x="2" y="273"/>
                  </a:lnTo>
                  <a:lnTo>
                    <a:pt x="9" y="250"/>
                  </a:lnTo>
                  <a:lnTo>
                    <a:pt x="19" y="227"/>
                  </a:lnTo>
                  <a:lnTo>
                    <a:pt x="33" y="209"/>
                  </a:lnTo>
                  <a:lnTo>
                    <a:pt x="52" y="193"/>
                  </a:lnTo>
                  <a:lnTo>
                    <a:pt x="74" y="179"/>
                  </a:lnTo>
                  <a:lnTo>
                    <a:pt x="101" y="169"/>
                  </a:lnTo>
                  <a:lnTo>
                    <a:pt x="130" y="163"/>
                  </a:lnTo>
                  <a:lnTo>
                    <a:pt x="164" y="161"/>
                  </a:lnTo>
                  <a:lnTo>
                    <a:pt x="191" y="162"/>
                  </a:lnTo>
                  <a:lnTo>
                    <a:pt x="218" y="165"/>
                  </a:lnTo>
                  <a:lnTo>
                    <a:pt x="243" y="169"/>
                  </a:lnTo>
                  <a:lnTo>
                    <a:pt x="266" y="173"/>
                  </a:lnTo>
                  <a:lnTo>
                    <a:pt x="284" y="178"/>
                  </a:lnTo>
                  <a:lnTo>
                    <a:pt x="284" y="171"/>
                  </a:lnTo>
                  <a:lnTo>
                    <a:pt x="282" y="151"/>
                  </a:lnTo>
                  <a:lnTo>
                    <a:pt x="278" y="133"/>
                  </a:lnTo>
                  <a:lnTo>
                    <a:pt x="271" y="119"/>
                  </a:lnTo>
                  <a:lnTo>
                    <a:pt x="260" y="108"/>
                  </a:lnTo>
                  <a:lnTo>
                    <a:pt x="246" y="99"/>
                  </a:lnTo>
                  <a:lnTo>
                    <a:pt x="228" y="93"/>
                  </a:lnTo>
                  <a:lnTo>
                    <a:pt x="206" y="89"/>
                  </a:lnTo>
                  <a:lnTo>
                    <a:pt x="180" y="88"/>
                  </a:lnTo>
                  <a:lnTo>
                    <a:pt x="152" y="90"/>
                  </a:lnTo>
                  <a:lnTo>
                    <a:pt x="125" y="95"/>
                  </a:lnTo>
                  <a:lnTo>
                    <a:pt x="100" y="104"/>
                  </a:lnTo>
                  <a:lnTo>
                    <a:pt x="75" y="117"/>
                  </a:lnTo>
                  <a:lnTo>
                    <a:pt x="40" y="39"/>
                  </a:lnTo>
                  <a:lnTo>
                    <a:pt x="40" y="39"/>
                  </a:lnTo>
                  <a:lnTo>
                    <a:pt x="42" y="38"/>
                  </a:lnTo>
                  <a:lnTo>
                    <a:pt x="44" y="37"/>
                  </a:lnTo>
                  <a:lnTo>
                    <a:pt x="46" y="35"/>
                  </a:lnTo>
                  <a:lnTo>
                    <a:pt x="49" y="34"/>
                  </a:lnTo>
                  <a:lnTo>
                    <a:pt x="53" y="32"/>
                  </a:lnTo>
                  <a:lnTo>
                    <a:pt x="83" y="18"/>
                  </a:lnTo>
                  <a:lnTo>
                    <a:pt x="116" y="8"/>
                  </a:lnTo>
                  <a:lnTo>
                    <a:pt x="150" y="2"/>
                  </a:lnTo>
                  <a:lnTo>
                    <a:pt x="1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6" name="Freeform 14"/>
            <p:cNvSpPr>
              <a:spLocks noEditPoints="1"/>
            </p:cNvSpPr>
            <p:nvPr/>
          </p:nvSpPr>
          <p:spPr bwMode="auto">
            <a:xfrm>
              <a:off x="6367" y="3559"/>
              <a:ext cx="105" cy="116"/>
            </a:xfrm>
            <a:custGeom>
              <a:avLst/>
              <a:gdLst>
                <a:gd name="T0" fmla="*/ 103 w 525"/>
                <a:gd name="T1" fmla="*/ 94 h 582"/>
                <a:gd name="T2" fmla="*/ 103 w 525"/>
                <a:gd name="T3" fmla="*/ 489 h 582"/>
                <a:gd name="T4" fmla="*/ 217 w 525"/>
                <a:gd name="T5" fmla="*/ 489 h 582"/>
                <a:gd name="T6" fmla="*/ 252 w 525"/>
                <a:gd name="T7" fmla="*/ 486 h 582"/>
                <a:gd name="T8" fmla="*/ 285 w 525"/>
                <a:gd name="T9" fmla="*/ 479 h 582"/>
                <a:gd name="T10" fmla="*/ 314 w 525"/>
                <a:gd name="T11" fmla="*/ 468 h 582"/>
                <a:gd name="T12" fmla="*/ 341 w 525"/>
                <a:gd name="T13" fmla="*/ 452 h 582"/>
                <a:gd name="T14" fmla="*/ 363 w 525"/>
                <a:gd name="T15" fmla="*/ 433 h 582"/>
                <a:gd name="T16" fmla="*/ 383 w 525"/>
                <a:gd name="T17" fmla="*/ 411 h 582"/>
                <a:gd name="T18" fmla="*/ 398 w 525"/>
                <a:gd name="T19" fmla="*/ 385 h 582"/>
                <a:gd name="T20" fmla="*/ 409 w 525"/>
                <a:gd name="T21" fmla="*/ 357 h 582"/>
                <a:gd name="T22" fmla="*/ 416 w 525"/>
                <a:gd name="T23" fmla="*/ 326 h 582"/>
                <a:gd name="T24" fmla="*/ 418 w 525"/>
                <a:gd name="T25" fmla="*/ 293 h 582"/>
                <a:gd name="T26" fmla="*/ 418 w 525"/>
                <a:gd name="T27" fmla="*/ 292 h 582"/>
                <a:gd name="T28" fmla="*/ 416 w 525"/>
                <a:gd name="T29" fmla="*/ 258 h 582"/>
                <a:gd name="T30" fmla="*/ 409 w 525"/>
                <a:gd name="T31" fmla="*/ 227 h 582"/>
                <a:gd name="T32" fmla="*/ 398 w 525"/>
                <a:gd name="T33" fmla="*/ 198 h 582"/>
                <a:gd name="T34" fmla="*/ 383 w 525"/>
                <a:gd name="T35" fmla="*/ 172 h 582"/>
                <a:gd name="T36" fmla="*/ 363 w 525"/>
                <a:gd name="T37" fmla="*/ 150 h 582"/>
                <a:gd name="T38" fmla="*/ 341 w 525"/>
                <a:gd name="T39" fmla="*/ 131 h 582"/>
                <a:gd name="T40" fmla="*/ 314 w 525"/>
                <a:gd name="T41" fmla="*/ 114 h 582"/>
                <a:gd name="T42" fmla="*/ 285 w 525"/>
                <a:gd name="T43" fmla="*/ 103 h 582"/>
                <a:gd name="T44" fmla="*/ 252 w 525"/>
                <a:gd name="T45" fmla="*/ 96 h 582"/>
                <a:gd name="T46" fmla="*/ 217 w 525"/>
                <a:gd name="T47" fmla="*/ 94 h 582"/>
                <a:gd name="T48" fmla="*/ 103 w 525"/>
                <a:gd name="T49" fmla="*/ 94 h 582"/>
                <a:gd name="T50" fmla="*/ 0 w 525"/>
                <a:gd name="T51" fmla="*/ 0 h 582"/>
                <a:gd name="T52" fmla="*/ 217 w 525"/>
                <a:gd name="T53" fmla="*/ 0 h 582"/>
                <a:gd name="T54" fmla="*/ 262 w 525"/>
                <a:gd name="T55" fmla="*/ 3 h 582"/>
                <a:gd name="T56" fmla="*/ 303 w 525"/>
                <a:gd name="T57" fmla="*/ 10 h 582"/>
                <a:gd name="T58" fmla="*/ 342 w 525"/>
                <a:gd name="T59" fmla="*/ 23 h 582"/>
                <a:gd name="T60" fmla="*/ 378 w 525"/>
                <a:gd name="T61" fmla="*/ 39 h 582"/>
                <a:gd name="T62" fmla="*/ 410 w 525"/>
                <a:gd name="T63" fmla="*/ 59 h 582"/>
                <a:gd name="T64" fmla="*/ 440 w 525"/>
                <a:gd name="T65" fmla="*/ 84 h 582"/>
                <a:gd name="T66" fmla="*/ 465 w 525"/>
                <a:gd name="T67" fmla="*/ 111 h 582"/>
                <a:gd name="T68" fmla="*/ 487 w 525"/>
                <a:gd name="T69" fmla="*/ 142 h 582"/>
                <a:gd name="T70" fmla="*/ 503 w 525"/>
                <a:gd name="T71" fmla="*/ 175 h 582"/>
                <a:gd name="T72" fmla="*/ 515 w 525"/>
                <a:gd name="T73" fmla="*/ 211 h 582"/>
                <a:gd name="T74" fmla="*/ 523 w 525"/>
                <a:gd name="T75" fmla="*/ 250 h 582"/>
                <a:gd name="T76" fmla="*/ 525 w 525"/>
                <a:gd name="T77" fmla="*/ 288 h 582"/>
                <a:gd name="T78" fmla="*/ 525 w 525"/>
                <a:gd name="T79" fmla="*/ 292 h 582"/>
                <a:gd name="T80" fmla="*/ 523 w 525"/>
                <a:gd name="T81" fmla="*/ 331 h 582"/>
                <a:gd name="T82" fmla="*/ 515 w 525"/>
                <a:gd name="T83" fmla="*/ 369 h 582"/>
                <a:gd name="T84" fmla="*/ 503 w 525"/>
                <a:gd name="T85" fmla="*/ 406 h 582"/>
                <a:gd name="T86" fmla="*/ 487 w 525"/>
                <a:gd name="T87" fmla="*/ 439 h 582"/>
                <a:gd name="T88" fmla="*/ 465 w 525"/>
                <a:gd name="T89" fmla="*/ 470 h 582"/>
                <a:gd name="T90" fmla="*/ 440 w 525"/>
                <a:gd name="T91" fmla="*/ 497 h 582"/>
                <a:gd name="T92" fmla="*/ 410 w 525"/>
                <a:gd name="T93" fmla="*/ 522 h 582"/>
                <a:gd name="T94" fmla="*/ 378 w 525"/>
                <a:gd name="T95" fmla="*/ 543 h 582"/>
                <a:gd name="T96" fmla="*/ 342 w 525"/>
                <a:gd name="T97" fmla="*/ 559 h 582"/>
                <a:gd name="T98" fmla="*/ 303 w 525"/>
                <a:gd name="T99" fmla="*/ 572 h 582"/>
                <a:gd name="T100" fmla="*/ 262 w 525"/>
                <a:gd name="T101" fmla="*/ 579 h 582"/>
                <a:gd name="T102" fmla="*/ 217 w 525"/>
                <a:gd name="T103" fmla="*/ 582 h 582"/>
                <a:gd name="T104" fmla="*/ 0 w 525"/>
                <a:gd name="T105" fmla="*/ 582 h 582"/>
                <a:gd name="T106" fmla="*/ 0 w 525"/>
                <a:gd name="T10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582">
                  <a:moveTo>
                    <a:pt x="103" y="94"/>
                  </a:moveTo>
                  <a:lnTo>
                    <a:pt x="103" y="489"/>
                  </a:lnTo>
                  <a:lnTo>
                    <a:pt x="217" y="489"/>
                  </a:lnTo>
                  <a:lnTo>
                    <a:pt x="252" y="486"/>
                  </a:lnTo>
                  <a:lnTo>
                    <a:pt x="285" y="479"/>
                  </a:lnTo>
                  <a:lnTo>
                    <a:pt x="314" y="468"/>
                  </a:lnTo>
                  <a:lnTo>
                    <a:pt x="341" y="452"/>
                  </a:lnTo>
                  <a:lnTo>
                    <a:pt x="363" y="433"/>
                  </a:lnTo>
                  <a:lnTo>
                    <a:pt x="383" y="411"/>
                  </a:lnTo>
                  <a:lnTo>
                    <a:pt x="398" y="385"/>
                  </a:lnTo>
                  <a:lnTo>
                    <a:pt x="409" y="357"/>
                  </a:lnTo>
                  <a:lnTo>
                    <a:pt x="416" y="326"/>
                  </a:lnTo>
                  <a:lnTo>
                    <a:pt x="418" y="293"/>
                  </a:lnTo>
                  <a:lnTo>
                    <a:pt x="418" y="292"/>
                  </a:lnTo>
                  <a:lnTo>
                    <a:pt x="416" y="258"/>
                  </a:lnTo>
                  <a:lnTo>
                    <a:pt x="409" y="227"/>
                  </a:lnTo>
                  <a:lnTo>
                    <a:pt x="398" y="198"/>
                  </a:lnTo>
                  <a:lnTo>
                    <a:pt x="383" y="172"/>
                  </a:lnTo>
                  <a:lnTo>
                    <a:pt x="363" y="150"/>
                  </a:lnTo>
                  <a:lnTo>
                    <a:pt x="341" y="131"/>
                  </a:lnTo>
                  <a:lnTo>
                    <a:pt x="314" y="114"/>
                  </a:lnTo>
                  <a:lnTo>
                    <a:pt x="285" y="103"/>
                  </a:lnTo>
                  <a:lnTo>
                    <a:pt x="252" y="96"/>
                  </a:lnTo>
                  <a:lnTo>
                    <a:pt x="217" y="94"/>
                  </a:lnTo>
                  <a:lnTo>
                    <a:pt x="103" y="94"/>
                  </a:lnTo>
                  <a:close/>
                  <a:moveTo>
                    <a:pt x="0" y="0"/>
                  </a:moveTo>
                  <a:lnTo>
                    <a:pt x="217" y="0"/>
                  </a:lnTo>
                  <a:lnTo>
                    <a:pt x="262" y="3"/>
                  </a:lnTo>
                  <a:lnTo>
                    <a:pt x="303" y="10"/>
                  </a:lnTo>
                  <a:lnTo>
                    <a:pt x="342" y="23"/>
                  </a:lnTo>
                  <a:lnTo>
                    <a:pt x="378" y="39"/>
                  </a:lnTo>
                  <a:lnTo>
                    <a:pt x="410" y="59"/>
                  </a:lnTo>
                  <a:lnTo>
                    <a:pt x="440" y="84"/>
                  </a:lnTo>
                  <a:lnTo>
                    <a:pt x="465" y="111"/>
                  </a:lnTo>
                  <a:lnTo>
                    <a:pt x="487" y="142"/>
                  </a:lnTo>
                  <a:lnTo>
                    <a:pt x="503" y="175"/>
                  </a:lnTo>
                  <a:lnTo>
                    <a:pt x="515" y="211"/>
                  </a:lnTo>
                  <a:lnTo>
                    <a:pt x="523" y="250"/>
                  </a:lnTo>
                  <a:lnTo>
                    <a:pt x="525" y="288"/>
                  </a:lnTo>
                  <a:lnTo>
                    <a:pt x="525" y="292"/>
                  </a:lnTo>
                  <a:lnTo>
                    <a:pt x="523" y="331"/>
                  </a:lnTo>
                  <a:lnTo>
                    <a:pt x="515" y="369"/>
                  </a:lnTo>
                  <a:lnTo>
                    <a:pt x="503" y="406"/>
                  </a:lnTo>
                  <a:lnTo>
                    <a:pt x="487" y="439"/>
                  </a:lnTo>
                  <a:lnTo>
                    <a:pt x="465" y="470"/>
                  </a:lnTo>
                  <a:lnTo>
                    <a:pt x="440" y="497"/>
                  </a:lnTo>
                  <a:lnTo>
                    <a:pt x="410" y="522"/>
                  </a:lnTo>
                  <a:lnTo>
                    <a:pt x="378" y="543"/>
                  </a:lnTo>
                  <a:lnTo>
                    <a:pt x="342" y="559"/>
                  </a:lnTo>
                  <a:lnTo>
                    <a:pt x="303" y="572"/>
                  </a:lnTo>
                  <a:lnTo>
                    <a:pt x="262" y="579"/>
                  </a:lnTo>
                  <a:lnTo>
                    <a:pt x="217" y="582"/>
                  </a:lnTo>
                  <a:lnTo>
                    <a:pt x="0" y="58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7" name="Freeform 15"/>
            <p:cNvSpPr>
              <a:spLocks/>
            </p:cNvSpPr>
            <p:nvPr/>
          </p:nvSpPr>
          <p:spPr bwMode="auto">
            <a:xfrm>
              <a:off x="6050" y="3559"/>
              <a:ext cx="81" cy="116"/>
            </a:xfrm>
            <a:custGeom>
              <a:avLst/>
              <a:gdLst>
                <a:gd name="T0" fmla="*/ 0 w 407"/>
                <a:gd name="T1" fmla="*/ 0 h 581"/>
                <a:gd name="T2" fmla="*/ 407 w 407"/>
                <a:gd name="T3" fmla="*/ 0 h 581"/>
                <a:gd name="T4" fmla="*/ 407 w 407"/>
                <a:gd name="T5" fmla="*/ 93 h 581"/>
                <a:gd name="T6" fmla="*/ 102 w 407"/>
                <a:gd name="T7" fmla="*/ 93 h 581"/>
                <a:gd name="T8" fmla="*/ 102 w 407"/>
                <a:gd name="T9" fmla="*/ 252 h 581"/>
                <a:gd name="T10" fmla="*/ 370 w 407"/>
                <a:gd name="T11" fmla="*/ 252 h 581"/>
                <a:gd name="T12" fmla="*/ 370 w 407"/>
                <a:gd name="T13" fmla="*/ 345 h 581"/>
                <a:gd name="T14" fmla="*/ 102 w 407"/>
                <a:gd name="T15" fmla="*/ 345 h 581"/>
                <a:gd name="T16" fmla="*/ 102 w 407"/>
                <a:gd name="T17" fmla="*/ 581 h 581"/>
                <a:gd name="T18" fmla="*/ 0 w 407"/>
                <a:gd name="T19" fmla="*/ 581 h 581"/>
                <a:gd name="T20" fmla="*/ 0 w 40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81">
                  <a:moveTo>
                    <a:pt x="0" y="0"/>
                  </a:moveTo>
                  <a:lnTo>
                    <a:pt x="407" y="0"/>
                  </a:lnTo>
                  <a:lnTo>
                    <a:pt x="407" y="93"/>
                  </a:lnTo>
                  <a:lnTo>
                    <a:pt x="102" y="93"/>
                  </a:lnTo>
                  <a:lnTo>
                    <a:pt x="102" y="252"/>
                  </a:lnTo>
                  <a:lnTo>
                    <a:pt x="370" y="252"/>
                  </a:lnTo>
                  <a:lnTo>
                    <a:pt x="370" y="345"/>
                  </a:lnTo>
                  <a:lnTo>
                    <a:pt x="102" y="345"/>
                  </a:lnTo>
                  <a:lnTo>
                    <a:pt x="102" y="581"/>
                  </a:lnTo>
                  <a:lnTo>
                    <a:pt x="0" y="58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8" name="Freeform 16"/>
            <p:cNvSpPr>
              <a:spLocks noEditPoints="1"/>
            </p:cNvSpPr>
            <p:nvPr/>
          </p:nvSpPr>
          <p:spPr bwMode="auto">
            <a:xfrm>
              <a:off x="6693" y="3653"/>
              <a:ext cx="23" cy="23"/>
            </a:xfrm>
            <a:custGeom>
              <a:avLst/>
              <a:gdLst>
                <a:gd name="T0" fmla="*/ 47 w 114"/>
                <a:gd name="T1" fmla="*/ 56 h 114"/>
                <a:gd name="T2" fmla="*/ 63 w 114"/>
                <a:gd name="T3" fmla="*/ 56 h 114"/>
                <a:gd name="T4" fmla="*/ 68 w 114"/>
                <a:gd name="T5" fmla="*/ 53 h 114"/>
                <a:gd name="T6" fmla="*/ 69 w 114"/>
                <a:gd name="T7" fmla="*/ 48 h 114"/>
                <a:gd name="T8" fmla="*/ 68 w 114"/>
                <a:gd name="T9" fmla="*/ 43 h 114"/>
                <a:gd name="T10" fmla="*/ 63 w 114"/>
                <a:gd name="T11" fmla="*/ 40 h 114"/>
                <a:gd name="T12" fmla="*/ 47 w 114"/>
                <a:gd name="T13" fmla="*/ 39 h 114"/>
                <a:gd name="T14" fmla="*/ 59 w 114"/>
                <a:gd name="T15" fmla="*/ 30 h 114"/>
                <a:gd name="T16" fmla="*/ 73 w 114"/>
                <a:gd name="T17" fmla="*/ 34 h 114"/>
                <a:gd name="T18" fmla="*/ 79 w 114"/>
                <a:gd name="T19" fmla="*/ 48 h 114"/>
                <a:gd name="T20" fmla="*/ 77 w 114"/>
                <a:gd name="T21" fmla="*/ 56 h 114"/>
                <a:gd name="T22" fmla="*/ 72 w 114"/>
                <a:gd name="T23" fmla="*/ 62 h 114"/>
                <a:gd name="T24" fmla="*/ 80 w 114"/>
                <a:gd name="T25" fmla="*/ 83 h 114"/>
                <a:gd name="T26" fmla="*/ 59 w 114"/>
                <a:gd name="T27" fmla="*/ 65 h 114"/>
                <a:gd name="T28" fmla="*/ 47 w 114"/>
                <a:gd name="T29" fmla="*/ 83 h 114"/>
                <a:gd name="T30" fmla="*/ 38 w 114"/>
                <a:gd name="T31" fmla="*/ 30 h 114"/>
                <a:gd name="T32" fmla="*/ 42 w 114"/>
                <a:gd name="T33" fmla="*/ 11 h 114"/>
                <a:gd name="T34" fmla="*/ 19 w 114"/>
                <a:gd name="T35" fmla="*/ 28 h 114"/>
                <a:gd name="T36" fmla="*/ 9 w 114"/>
                <a:gd name="T37" fmla="*/ 57 h 114"/>
                <a:gd name="T38" fmla="*/ 19 w 114"/>
                <a:gd name="T39" fmla="*/ 85 h 114"/>
                <a:gd name="T40" fmla="*/ 42 w 114"/>
                <a:gd name="T41" fmla="*/ 103 h 114"/>
                <a:gd name="T42" fmla="*/ 73 w 114"/>
                <a:gd name="T43" fmla="*/ 103 h 114"/>
                <a:gd name="T44" fmla="*/ 96 w 114"/>
                <a:gd name="T45" fmla="*/ 85 h 114"/>
                <a:gd name="T46" fmla="*/ 105 w 114"/>
                <a:gd name="T47" fmla="*/ 57 h 114"/>
                <a:gd name="T48" fmla="*/ 96 w 114"/>
                <a:gd name="T49" fmla="*/ 28 h 114"/>
                <a:gd name="T50" fmla="*/ 73 w 114"/>
                <a:gd name="T51" fmla="*/ 11 h 114"/>
                <a:gd name="T52" fmla="*/ 57 w 114"/>
                <a:gd name="T53" fmla="*/ 0 h 114"/>
                <a:gd name="T54" fmla="*/ 91 w 114"/>
                <a:gd name="T55" fmla="*/ 11 h 114"/>
                <a:gd name="T56" fmla="*/ 111 w 114"/>
                <a:gd name="T57" fmla="*/ 39 h 114"/>
                <a:gd name="T58" fmla="*/ 111 w 114"/>
                <a:gd name="T59" fmla="*/ 75 h 114"/>
                <a:gd name="T60" fmla="*/ 91 w 114"/>
                <a:gd name="T61" fmla="*/ 103 h 114"/>
                <a:gd name="T62" fmla="*/ 57 w 114"/>
                <a:gd name="T63" fmla="*/ 114 h 114"/>
                <a:gd name="T64" fmla="*/ 24 w 114"/>
                <a:gd name="T65" fmla="*/ 103 h 114"/>
                <a:gd name="T66" fmla="*/ 2 w 114"/>
                <a:gd name="T67" fmla="*/ 75 h 114"/>
                <a:gd name="T68" fmla="*/ 2 w 114"/>
                <a:gd name="T69" fmla="*/ 39 h 114"/>
                <a:gd name="T70" fmla="*/ 24 w 114"/>
                <a:gd name="T71" fmla="*/ 11 h 114"/>
                <a:gd name="T72" fmla="*/ 57 w 114"/>
                <a:gd name="T7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4">
                  <a:moveTo>
                    <a:pt x="47" y="39"/>
                  </a:moveTo>
                  <a:lnTo>
                    <a:pt x="47" y="56"/>
                  </a:lnTo>
                  <a:lnTo>
                    <a:pt x="59" y="56"/>
                  </a:lnTo>
                  <a:lnTo>
                    <a:pt x="63" y="56"/>
                  </a:lnTo>
                  <a:lnTo>
                    <a:pt x="66" y="55"/>
                  </a:lnTo>
                  <a:lnTo>
                    <a:pt x="68" y="53"/>
                  </a:lnTo>
                  <a:lnTo>
                    <a:pt x="69" y="51"/>
                  </a:lnTo>
                  <a:lnTo>
                    <a:pt x="69" y="48"/>
                  </a:lnTo>
                  <a:lnTo>
                    <a:pt x="69" y="45"/>
                  </a:lnTo>
                  <a:lnTo>
                    <a:pt x="68" y="43"/>
                  </a:lnTo>
                  <a:lnTo>
                    <a:pt x="66" y="41"/>
                  </a:lnTo>
                  <a:lnTo>
                    <a:pt x="63" y="40"/>
                  </a:lnTo>
                  <a:lnTo>
                    <a:pt x="59" y="39"/>
                  </a:lnTo>
                  <a:lnTo>
                    <a:pt x="47" y="39"/>
                  </a:lnTo>
                  <a:close/>
                  <a:moveTo>
                    <a:pt x="38" y="30"/>
                  </a:moveTo>
                  <a:lnTo>
                    <a:pt x="59" y="30"/>
                  </a:lnTo>
                  <a:lnTo>
                    <a:pt x="67" y="31"/>
                  </a:lnTo>
                  <a:lnTo>
                    <a:pt x="73" y="34"/>
                  </a:lnTo>
                  <a:lnTo>
                    <a:pt x="77" y="40"/>
                  </a:lnTo>
                  <a:lnTo>
                    <a:pt x="79" y="48"/>
                  </a:lnTo>
                  <a:lnTo>
                    <a:pt x="78" y="52"/>
                  </a:lnTo>
                  <a:lnTo>
                    <a:pt x="77" y="56"/>
                  </a:lnTo>
                  <a:lnTo>
                    <a:pt x="75" y="59"/>
                  </a:lnTo>
                  <a:lnTo>
                    <a:pt x="72" y="62"/>
                  </a:lnTo>
                  <a:lnTo>
                    <a:pt x="69" y="63"/>
                  </a:lnTo>
                  <a:lnTo>
                    <a:pt x="80" y="83"/>
                  </a:lnTo>
                  <a:lnTo>
                    <a:pt x="70" y="83"/>
                  </a:lnTo>
                  <a:lnTo>
                    <a:pt x="59" y="65"/>
                  </a:lnTo>
                  <a:lnTo>
                    <a:pt x="47" y="65"/>
                  </a:lnTo>
                  <a:lnTo>
                    <a:pt x="47" y="83"/>
                  </a:lnTo>
                  <a:lnTo>
                    <a:pt x="38" y="83"/>
                  </a:lnTo>
                  <a:lnTo>
                    <a:pt x="38" y="30"/>
                  </a:lnTo>
                  <a:close/>
                  <a:moveTo>
                    <a:pt x="57" y="9"/>
                  </a:moveTo>
                  <a:lnTo>
                    <a:pt x="42" y="11"/>
                  </a:lnTo>
                  <a:lnTo>
                    <a:pt x="29" y="18"/>
                  </a:lnTo>
                  <a:lnTo>
                    <a:pt x="19" y="28"/>
                  </a:lnTo>
                  <a:lnTo>
                    <a:pt x="12" y="42"/>
                  </a:lnTo>
                  <a:lnTo>
                    <a:pt x="9" y="57"/>
                  </a:lnTo>
                  <a:lnTo>
                    <a:pt x="12" y="72"/>
                  </a:lnTo>
                  <a:lnTo>
                    <a:pt x="19" y="85"/>
                  </a:lnTo>
                  <a:lnTo>
                    <a:pt x="29" y="96"/>
                  </a:lnTo>
                  <a:lnTo>
                    <a:pt x="42" y="103"/>
                  </a:lnTo>
                  <a:lnTo>
                    <a:pt x="57" y="105"/>
                  </a:lnTo>
                  <a:lnTo>
                    <a:pt x="73" y="103"/>
                  </a:lnTo>
                  <a:lnTo>
                    <a:pt x="86" y="96"/>
                  </a:lnTo>
                  <a:lnTo>
                    <a:pt x="96" y="85"/>
                  </a:lnTo>
                  <a:lnTo>
                    <a:pt x="103" y="72"/>
                  </a:lnTo>
                  <a:lnTo>
                    <a:pt x="105" y="57"/>
                  </a:lnTo>
                  <a:lnTo>
                    <a:pt x="103" y="42"/>
                  </a:lnTo>
                  <a:lnTo>
                    <a:pt x="96" y="28"/>
                  </a:lnTo>
                  <a:lnTo>
                    <a:pt x="86" y="18"/>
                  </a:lnTo>
                  <a:lnTo>
                    <a:pt x="73" y="11"/>
                  </a:lnTo>
                  <a:lnTo>
                    <a:pt x="57" y="9"/>
                  </a:lnTo>
                  <a:close/>
                  <a:moveTo>
                    <a:pt x="57" y="0"/>
                  </a:moveTo>
                  <a:lnTo>
                    <a:pt x="76" y="3"/>
                  </a:lnTo>
                  <a:lnTo>
                    <a:pt x="91" y="11"/>
                  </a:lnTo>
                  <a:lnTo>
                    <a:pt x="103" y="23"/>
                  </a:lnTo>
                  <a:lnTo>
                    <a:pt x="111" y="39"/>
                  </a:lnTo>
                  <a:lnTo>
                    <a:pt x="114" y="57"/>
                  </a:lnTo>
                  <a:lnTo>
                    <a:pt x="111" y="75"/>
                  </a:lnTo>
                  <a:lnTo>
                    <a:pt x="103" y="90"/>
                  </a:lnTo>
                  <a:lnTo>
                    <a:pt x="91" y="103"/>
                  </a:lnTo>
                  <a:lnTo>
                    <a:pt x="76" y="111"/>
                  </a:lnTo>
                  <a:lnTo>
                    <a:pt x="57" y="114"/>
                  </a:lnTo>
                  <a:lnTo>
                    <a:pt x="39" y="111"/>
                  </a:lnTo>
                  <a:lnTo>
                    <a:pt x="24" y="103"/>
                  </a:lnTo>
                  <a:lnTo>
                    <a:pt x="11" y="90"/>
                  </a:lnTo>
                  <a:lnTo>
                    <a:pt x="2" y="75"/>
                  </a:lnTo>
                  <a:lnTo>
                    <a:pt x="0" y="57"/>
                  </a:lnTo>
                  <a:lnTo>
                    <a:pt x="2" y="39"/>
                  </a:lnTo>
                  <a:lnTo>
                    <a:pt x="11" y="23"/>
                  </a:lnTo>
                  <a:lnTo>
                    <a:pt x="24" y="11"/>
                  </a:lnTo>
                  <a:lnTo>
                    <a:pt x="39" y="3"/>
                  </a:lnTo>
                  <a:lnTo>
                    <a:pt x="5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2888593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Low-Ink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3503612" y="3076003"/>
            <a:ext cx="8077201" cy="886397"/>
          </a:xfrm>
        </p:spPr>
        <p:txBody>
          <a:bodyPr anchor="b"/>
          <a:lstStyle>
            <a:lvl1pPr algn="l">
              <a:defRPr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3503613" y="4114800"/>
            <a:ext cx="8077199" cy="914400"/>
          </a:xfrm>
          <a:prstGeom prst="rect">
            <a:avLst/>
          </a:prstGeo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userDrawn="1"/>
        </p:nvSpPr>
        <p:spPr bwMode="white">
          <a:xfrm>
            <a:off x="3503612" y="6096000"/>
            <a:ext cx="5410200" cy="369332"/>
          </a:xfrm>
          <a:prstGeom prst="rect">
            <a:avLst/>
          </a:prstGeom>
        </p:spPr>
        <p:txBody>
          <a:bodyPr wrap="square" lIns="0" tIns="0" rIns="0" bIns="0">
            <a:spAutoFit/>
          </a:bodyPr>
          <a:lstStyle/>
          <a:p>
            <a:r>
              <a:rPr lang="en-US" sz="800" b="0" dirty="0">
                <a:solidFill>
                  <a:schemeClr val="tx1"/>
                </a:solidFill>
              </a:rPr>
              <a:t>© 2019 First Data Corporation. All rights reserved. The First Data name, logo and related trademarks and service marks are owned by First Data Corporation and are registered or used in the U.S. and many foreign countries. All trademarks, service marks, and trade names referenced in this material are the property of their respective owners.</a:t>
            </a:r>
          </a:p>
        </p:txBody>
      </p:sp>
      <p:grpSp>
        <p:nvGrpSpPr>
          <p:cNvPr id="12" name="Group 11"/>
          <p:cNvGrpSpPr/>
          <p:nvPr userDrawn="1"/>
        </p:nvGrpSpPr>
        <p:grpSpPr bwMode="gray">
          <a:xfrm>
            <a:off x="3503612" y="5508972"/>
            <a:ext cx="1390921" cy="249902"/>
            <a:chOff x="10437813" y="6437313"/>
            <a:chExt cx="1139825" cy="204788"/>
          </a:xfrm>
          <a:solidFill>
            <a:schemeClr val="tx2"/>
          </a:solidFill>
        </p:grpSpPr>
        <p:sp>
          <p:nvSpPr>
            <p:cNvPr id="13" name="Rectangle 12"/>
            <p:cNvSpPr>
              <a:spLocks noChangeArrowheads="1"/>
            </p:cNvSpPr>
            <p:nvPr/>
          </p:nvSpPr>
          <p:spPr bwMode="gray">
            <a:xfrm>
              <a:off x="10588625" y="6494463"/>
              <a:ext cx="31750" cy="144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4" name="Freeform 13"/>
            <p:cNvSpPr>
              <a:spLocks/>
            </p:cNvSpPr>
            <p:nvPr/>
          </p:nvSpPr>
          <p:spPr bwMode="gray">
            <a:xfrm>
              <a:off x="10639425" y="6491288"/>
              <a:ext cx="79375" cy="147638"/>
            </a:xfrm>
            <a:custGeom>
              <a:avLst/>
              <a:gdLst>
                <a:gd name="T0" fmla="*/ 77 w 77"/>
                <a:gd name="T1" fmla="*/ 33 h 140"/>
                <a:gd name="T2" fmla="*/ 73 w 77"/>
                <a:gd name="T3" fmla="*/ 32 h 140"/>
                <a:gd name="T4" fmla="*/ 64 w 77"/>
                <a:gd name="T5" fmla="*/ 31 h 140"/>
                <a:gd name="T6" fmla="*/ 32 w 77"/>
                <a:gd name="T7" fmla="*/ 65 h 140"/>
                <a:gd name="T8" fmla="*/ 32 w 77"/>
                <a:gd name="T9" fmla="*/ 140 h 140"/>
                <a:gd name="T10" fmla="*/ 0 w 77"/>
                <a:gd name="T11" fmla="*/ 140 h 140"/>
                <a:gd name="T12" fmla="*/ 0 w 77"/>
                <a:gd name="T13" fmla="*/ 3 h 140"/>
                <a:gd name="T14" fmla="*/ 32 w 77"/>
                <a:gd name="T15" fmla="*/ 3 h 140"/>
                <a:gd name="T16" fmla="*/ 32 w 77"/>
                <a:gd name="T17" fmla="*/ 22 h 140"/>
                <a:gd name="T18" fmla="*/ 70 w 77"/>
                <a:gd name="T19" fmla="*/ 0 h 140"/>
                <a:gd name="T20" fmla="*/ 77 w 77"/>
                <a:gd name="T21" fmla="*/ 1 h 140"/>
                <a:gd name="T22" fmla="*/ 77 w 77"/>
                <a:gd name="T23" fmla="*/ 3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40">
                  <a:moveTo>
                    <a:pt x="77" y="33"/>
                  </a:moveTo>
                  <a:cubicBezTo>
                    <a:pt x="77" y="33"/>
                    <a:pt x="75" y="32"/>
                    <a:pt x="73" y="32"/>
                  </a:cubicBezTo>
                  <a:cubicBezTo>
                    <a:pt x="70" y="31"/>
                    <a:pt x="67" y="31"/>
                    <a:pt x="64" y="31"/>
                  </a:cubicBezTo>
                  <a:cubicBezTo>
                    <a:pt x="48" y="31"/>
                    <a:pt x="32" y="39"/>
                    <a:pt x="32" y="65"/>
                  </a:cubicBezTo>
                  <a:cubicBezTo>
                    <a:pt x="32" y="140"/>
                    <a:pt x="32" y="140"/>
                    <a:pt x="32" y="140"/>
                  </a:cubicBezTo>
                  <a:cubicBezTo>
                    <a:pt x="0" y="140"/>
                    <a:pt x="0" y="140"/>
                    <a:pt x="0" y="140"/>
                  </a:cubicBezTo>
                  <a:cubicBezTo>
                    <a:pt x="0" y="3"/>
                    <a:pt x="0" y="3"/>
                    <a:pt x="0" y="3"/>
                  </a:cubicBezTo>
                  <a:cubicBezTo>
                    <a:pt x="32" y="3"/>
                    <a:pt x="32" y="3"/>
                    <a:pt x="32" y="3"/>
                  </a:cubicBezTo>
                  <a:cubicBezTo>
                    <a:pt x="32" y="22"/>
                    <a:pt x="32" y="22"/>
                    <a:pt x="32" y="22"/>
                  </a:cubicBezTo>
                  <a:cubicBezTo>
                    <a:pt x="38" y="11"/>
                    <a:pt x="51" y="0"/>
                    <a:pt x="70" y="0"/>
                  </a:cubicBezTo>
                  <a:cubicBezTo>
                    <a:pt x="72" y="0"/>
                    <a:pt x="75" y="0"/>
                    <a:pt x="77" y="1"/>
                  </a:cubicBezTo>
                  <a:lnTo>
                    <a:pt x="7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5" name="Freeform 14"/>
            <p:cNvSpPr>
              <a:spLocks/>
            </p:cNvSpPr>
            <p:nvPr/>
          </p:nvSpPr>
          <p:spPr bwMode="gray">
            <a:xfrm>
              <a:off x="10721975" y="6491288"/>
              <a:ext cx="111125" cy="150813"/>
            </a:xfrm>
            <a:custGeom>
              <a:avLst/>
              <a:gdLst>
                <a:gd name="T0" fmla="*/ 85 w 108"/>
                <a:gd name="T1" fmla="*/ 39 h 144"/>
                <a:gd name="T2" fmla="*/ 57 w 108"/>
                <a:gd name="T3" fmla="*/ 28 h 144"/>
                <a:gd name="T4" fmla="*/ 38 w 108"/>
                <a:gd name="T5" fmla="*/ 41 h 144"/>
                <a:gd name="T6" fmla="*/ 60 w 108"/>
                <a:gd name="T7" fmla="*/ 60 h 144"/>
                <a:gd name="T8" fmla="*/ 108 w 108"/>
                <a:gd name="T9" fmla="*/ 103 h 144"/>
                <a:gd name="T10" fmla="*/ 56 w 108"/>
                <a:gd name="T11" fmla="*/ 144 h 144"/>
                <a:gd name="T12" fmla="*/ 0 w 108"/>
                <a:gd name="T13" fmla="*/ 124 h 144"/>
                <a:gd name="T14" fmla="*/ 18 w 108"/>
                <a:gd name="T15" fmla="*/ 99 h 144"/>
                <a:gd name="T16" fmla="*/ 56 w 108"/>
                <a:gd name="T17" fmla="*/ 116 h 144"/>
                <a:gd name="T18" fmla="*/ 75 w 108"/>
                <a:gd name="T19" fmla="*/ 102 h 144"/>
                <a:gd name="T20" fmla="*/ 50 w 108"/>
                <a:gd name="T21" fmla="*/ 84 h 144"/>
                <a:gd name="T22" fmla="*/ 6 w 108"/>
                <a:gd name="T23" fmla="*/ 40 h 144"/>
                <a:gd name="T24" fmla="*/ 57 w 108"/>
                <a:gd name="T25" fmla="*/ 0 h 144"/>
                <a:gd name="T26" fmla="*/ 102 w 108"/>
                <a:gd name="T27" fmla="*/ 15 h 144"/>
                <a:gd name="T28" fmla="*/ 85 w 108"/>
                <a:gd name="T2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44">
                  <a:moveTo>
                    <a:pt x="85" y="39"/>
                  </a:moveTo>
                  <a:cubicBezTo>
                    <a:pt x="77" y="32"/>
                    <a:pt x="66" y="28"/>
                    <a:pt x="57" y="28"/>
                  </a:cubicBezTo>
                  <a:cubicBezTo>
                    <a:pt x="44" y="28"/>
                    <a:pt x="38" y="34"/>
                    <a:pt x="38" y="41"/>
                  </a:cubicBezTo>
                  <a:cubicBezTo>
                    <a:pt x="38" y="48"/>
                    <a:pt x="41" y="55"/>
                    <a:pt x="60" y="60"/>
                  </a:cubicBezTo>
                  <a:cubicBezTo>
                    <a:pt x="96" y="69"/>
                    <a:pt x="108" y="79"/>
                    <a:pt x="108" y="103"/>
                  </a:cubicBezTo>
                  <a:cubicBezTo>
                    <a:pt x="108" y="126"/>
                    <a:pt x="91" y="144"/>
                    <a:pt x="56" y="144"/>
                  </a:cubicBezTo>
                  <a:cubicBezTo>
                    <a:pt x="35" y="144"/>
                    <a:pt x="16" y="137"/>
                    <a:pt x="0" y="124"/>
                  </a:cubicBezTo>
                  <a:cubicBezTo>
                    <a:pt x="18" y="99"/>
                    <a:pt x="18" y="99"/>
                    <a:pt x="18" y="99"/>
                  </a:cubicBezTo>
                  <a:cubicBezTo>
                    <a:pt x="29" y="111"/>
                    <a:pt x="43" y="116"/>
                    <a:pt x="56" y="116"/>
                  </a:cubicBezTo>
                  <a:cubicBezTo>
                    <a:pt x="69" y="116"/>
                    <a:pt x="75" y="110"/>
                    <a:pt x="75" y="102"/>
                  </a:cubicBezTo>
                  <a:cubicBezTo>
                    <a:pt x="75" y="95"/>
                    <a:pt x="70" y="89"/>
                    <a:pt x="50" y="84"/>
                  </a:cubicBezTo>
                  <a:cubicBezTo>
                    <a:pt x="17" y="76"/>
                    <a:pt x="6" y="62"/>
                    <a:pt x="6" y="40"/>
                  </a:cubicBezTo>
                  <a:cubicBezTo>
                    <a:pt x="6" y="22"/>
                    <a:pt x="20" y="0"/>
                    <a:pt x="57" y="0"/>
                  </a:cubicBezTo>
                  <a:cubicBezTo>
                    <a:pt x="74" y="0"/>
                    <a:pt x="90" y="5"/>
                    <a:pt x="102" y="15"/>
                  </a:cubicBezTo>
                  <a:lnTo>
                    <a:pt x="8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Freeform 15"/>
            <p:cNvSpPr>
              <a:spLocks/>
            </p:cNvSpPr>
            <p:nvPr/>
          </p:nvSpPr>
          <p:spPr bwMode="gray">
            <a:xfrm>
              <a:off x="10839450" y="6464300"/>
              <a:ext cx="93663" cy="177800"/>
            </a:xfrm>
            <a:custGeom>
              <a:avLst/>
              <a:gdLst>
                <a:gd name="T0" fmla="*/ 82 w 92"/>
                <a:gd name="T1" fmla="*/ 137 h 170"/>
                <a:gd name="T2" fmla="*/ 92 w 92"/>
                <a:gd name="T3" fmla="*/ 163 h 170"/>
                <a:gd name="T4" fmla="*/ 65 w 92"/>
                <a:gd name="T5" fmla="*/ 170 h 170"/>
                <a:gd name="T6" fmla="*/ 20 w 92"/>
                <a:gd name="T7" fmla="*/ 124 h 170"/>
                <a:gd name="T8" fmla="*/ 20 w 92"/>
                <a:gd name="T9" fmla="*/ 56 h 170"/>
                <a:gd name="T10" fmla="*/ 0 w 92"/>
                <a:gd name="T11" fmla="*/ 56 h 170"/>
                <a:gd name="T12" fmla="*/ 0 w 92"/>
                <a:gd name="T13" fmla="*/ 29 h 170"/>
                <a:gd name="T14" fmla="*/ 20 w 92"/>
                <a:gd name="T15" fmla="*/ 29 h 170"/>
                <a:gd name="T16" fmla="*/ 20 w 92"/>
                <a:gd name="T17" fmla="*/ 0 h 170"/>
                <a:gd name="T18" fmla="*/ 51 w 92"/>
                <a:gd name="T19" fmla="*/ 0 h 170"/>
                <a:gd name="T20" fmla="*/ 51 w 92"/>
                <a:gd name="T21" fmla="*/ 29 h 170"/>
                <a:gd name="T22" fmla="*/ 83 w 92"/>
                <a:gd name="T23" fmla="*/ 29 h 170"/>
                <a:gd name="T24" fmla="*/ 83 w 92"/>
                <a:gd name="T25" fmla="*/ 56 h 170"/>
                <a:gd name="T26" fmla="*/ 51 w 92"/>
                <a:gd name="T27" fmla="*/ 56 h 170"/>
                <a:gd name="T28" fmla="*/ 51 w 92"/>
                <a:gd name="T29" fmla="*/ 125 h 170"/>
                <a:gd name="T30" fmla="*/ 67 w 92"/>
                <a:gd name="T31" fmla="*/ 142 h 170"/>
                <a:gd name="T32" fmla="*/ 82 w 92"/>
                <a:gd name="T33" fmla="*/ 13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70">
                  <a:moveTo>
                    <a:pt x="82" y="137"/>
                  </a:moveTo>
                  <a:cubicBezTo>
                    <a:pt x="92" y="163"/>
                    <a:pt x="92" y="163"/>
                    <a:pt x="92" y="163"/>
                  </a:cubicBezTo>
                  <a:cubicBezTo>
                    <a:pt x="86" y="167"/>
                    <a:pt x="75" y="170"/>
                    <a:pt x="65" y="170"/>
                  </a:cubicBezTo>
                  <a:cubicBezTo>
                    <a:pt x="34" y="170"/>
                    <a:pt x="20" y="154"/>
                    <a:pt x="20" y="124"/>
                  </a:cubicBezTo>
                  <a:cubicBezTo>
                    <a:pt x="20" y="56"/>
                    <a:pt x="20" y="56"/>
                    <a:pt x="20" y="56"/>
                  </a:cubicBezTo>
                  <a:cubicBezTo>
                    <a:pt x="0" y="56"/>
                    <a:pt x="0" y="56"/>
                    <a:pt x="0" y="56"/>
                  </a:cubicBezTo>
                  <a:cubicBezTo>
                    <a:pt x="0" y="29"/>
                    <a:pt x="0" y="29"/>
                    <a:pt x="0" y="29"/>
                  </a:cubicBezTo>
                  <a:cubicBezTo>
                    <a:pt x="20" y="29"/>
                    <a:pt x="20" y="29"/>
                    <a:pt x="20" y="29"/>
                  </a:cubicBezTo>
                  <a:cubicBezTo>
                    <a:pt x="20" y="0"/>
                    <a:pt x="20" y="0"/>
                    <a:pt x="20" y="0"/>
                  </a:cubicBezTo>
                  <a:cubicBezTo>
                    <a:pt x="51" y="0"/>
                    <a:pt x="51" y="0"/>
                    <a:pt x="51" y="0"/>
                  </a:cubicBezTo>
                  <a:cubicBezTo>
                    <a:pt x="51" y="29"/>
                    <a:pt x="51" y="29"/>
                    <a:pt x="51" y="29"/>
                  </a:cubicBezTo>
                  <a:cubicBezTo>
                    <a:pt x="83" y="29"/>
                    <a:pt x="83" y="29"/>
                    <a:pt x="83" y="29"/>
                  </a:cubicBezTo>
                  <a:cubicBezTo>
                    <a:pt x="83" y="56"/>
                    <a:pt x="83" y="56"/>
                    <a:pt x="83" y="56"/>
                  </a:cubicBezTo>
                  <a:cubicBezTo>
                    <a:pt x="51" y="56"/>
                    <a:pt x="51" y="56"/>
                    <a:pt x="51" y="56"/>
                  </a:cubicBezTo>
                  <a:cubicBezTo>
                    <a:pt x="51" y="125"/>
                    <a:pt x="51" y="125"/>
                    <a:pt x="51" y="125"/>
                  </a:cubicBezTo>
                  <a:cubicBezTo>
                    <a:pt x="51" y="136"/>
                    <a:pt x="58" y="142"/>
                    <a:pt x="67" y="142"/>
                  </a:cubicBezTo>
                  <a:cubicBezTo>
                    <a:pt x="73" y="142"/>
                    <a:pt x="77" y="140"/>
                    <a:pt x="82"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7" name="Freeform 16"/>
            <p:cNvSpPr>
              <a:spLocks/>
            </p:cNvSpPr>
            <p:nvPr/>
          </p:nvSpPr>
          <p:spPr bwMode="gray">
            <a:xfrm>
              <a:off x="11298238" y="6464300"/>
              <a:ext cx="95250" cy="177800"/>
            </a:xfrm>
            <a:custGeom>
              <a:avLst/>
              <a:gdLst>
                <a:gd name="T0" fmla="*/ 82 w 92"/>
                <a:gd name="T1" fmla="*/ 137 h 170"/>
                <a:gd name="T2" fmla="*/ 92 w 92"/>
                <a:gd name="T3" fmla="*/ 163 h 170"/>
                <a:gd name="T4" fmla="*/ 65 w 92"/>
                <a:gd name="T5" fmla="*/ 170 h 170"/>
                <a:gd name="T6" fmla="*/ 20 w 92"/>
                <a:gd name="T7" fmla="*/ 124 h 170"/>
                <a:gd name="T8" fmla="*/ 20 w 92"/>
                <a:gd name="T9" fmla="*/ 56 h 170"/>
                <a:gd name="T10" fmla="*/ 0 w 92"/>
                <a:gd name="T11" fmla="*/ 56 h 170"/>
                <a:gd name="T12" fmla="*/ 0 w 92"/>
                <a:gd name="T13" fmla="*/ 29 h 170"/>
                <a:gd name="T14" fmla="*/ 20 w 92"/>
                <a:gd name="T15" fmla="*/ 29 h 170"/>
                <a:gd name="T16" fmla="*/ 20 w 92"/>
                <a:gd name="T17" fmla="*/ 0 h 170"/>
                <a:gd name="T18" fmla="*/ 51 w 92"/>
                <a:gd name="T19" fmla="*/ 0 h 170"/>
                <a:gd name="T20" fmla="*/ 51 w 92"/>
                <a:gd name="T21" fmla="*/ 29 h 170"/>
                <a:gd name="T22" fmla="*/ 83 w 92"/>
                <a:gd name="T23" fmla="*/ 29 h 170"/>
                <a:gd name="T24" fmla="*/ 83 w 92"/>
                <a:gd name="T25" fmla="*/ 56 h 170"/>
                <a:gd name="T26" fmla="*/ 51 w 92"/>
                <a:gd name="T27" fmla="*/ 56 h 170"/>
                <a:gd name="T28" fmla="*/ 51 w 92"/>
                <a:gd name="T29" fmla="*/ 125 h 170"/>
                <a:gd name="T30" fmla="*/ 67 w 92"/>
                <a:gd name="T31" fmla="*/ 142 h 170"/>
                <a:gd name="T32" fmla="*/ 82 w 92"/>
                <a:gd name="T33" fmla="*/ 13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70">
                  <a:moveTo>
                    <a:pt x="82" y="137"/>
                  </a:moveTo>
                  <a:cubicBezTo>
                    <a:pt x="92" y="163"/>
                    <a:pt x="92" y="163"/>
                    <a:pt x="92" y="163"/>
                  </a:cubicBezTo>
                  <a:cubicBezTo>
                    <a:pt x="86" y="167"/>
                    <a:pt x="75" y="170"/>
                    <a:pt x="65" y="170"/>
                  </a:cubicBezTo>
                  <a:cubicBezTo>
                    <a:pt x="34" y="170"/>
                    <a:pt x="20" y="154"/>
                    <a:pt x="20" y="124"/>
                  </a:cubicBezTo>
                  <a:cubicBezTo>
                    <a:pt x="20" y="56"/>
                    <a:pt x="20" y="56"/>
                    <a:pt x="20" y="56"/>
                  </a:cubicBezTo>
                  <a:cubicBezTo>
                    <a:pt x="0" y="56"/>
                    <a:pt x="0" y="56"/>
                    <a:pt x="0" y="56"/>
                  </a:cubicBezTo>
                  <a:cubicBezTo>
                    <a:pt x="0" y="29"/>
                    <a:pt x="0" y="29"/>
                    <a:pt x="0" y="29"/>
                  </a:cubicBezTo>
                  <a:cubicBezTo>
                    <a:pt x="20" y="29"/>
                    <a:pt x="20" y="29"/>
                    <a:pt x="20" y="29"/>
                  </a:cubicBezTo>
                  <a:cubicBezTo>
                    <a:pt x="20" y="0"/>
                    <a:pt x="20" y="0"/>
                    <a:pt x="20" y="0"/>
                  </a:cubicBezTo>
                  <a:cubicBezTo>
                    <a:pt x="51" y="0"/>
                    <a:pt x="51" y="0"/>
                    <a:pt x="51" y="0"/>
                  </a:cubicBezTo>
                  <a:cubicBezTo>
                    <a:pt x="51" y="29"/>
                    <a:pt x="51" y="29"/>
                    <a:pt x="51" y="29"/>
                  </a:cubicBezTo>
                  <a:cubicBezTo>
                    <a:pt x="83" y="29"/>
                    <a:pt x="83" y="29"/>
                    <a:pt x="83" y="29"/>
                  </a:cubicBezTo>
                  <a:cubicBezTo>
                    <a:pt x="83" y="56"/>
                    <a:pt x="83" y="56"/>
                    <a:pt x="83" y="56"/>
                  </a:cubicBezTo>
                  <a:cubicBezTo>
                    <a:pt x="51" y="56"/>
                    <a:pt x="51" y="56"/>
                    <a:pt x="51" y="56"/>
                  </a:cubicBezTo>
                  <a:cubicBezTo>
                    <a:pt x="51" y="125"/>
                    <a:pt x="51" y="125"/>
                    <a:pt x="51" y="125"/>
                  </a:cubicBezTo>
                  <a:cubicBezTo>
                    <a:pt x="51" y="136"/>
                    <a:pt x="58" y="142"/>
                    <a:pt x="67" y="142"/>
                  </a:cubicBezTo>
                  <a:cubicBezTo>
                    <a:pt x="73" y="142"/>
                    <a:pt x="77" y="140"/>
                    <a:pt x="82"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Freeform 17"/>
            <p:cNvSpPr>
              <a:spLocks noEditPoints="1"/>
            </p:cNvSpPr>
            <p:nvPr/>
          </p:nvSpPr>
          <p:spPr bwMode="gray">
            <a:xfrm>
              <a:off x="11161713" y="6491288"/>
              <a:ext cx="128588" cy="150813"/>
            </a:xfrm>
            <a:custGeom>
              <a:avLst/>
              <a:gdLst>
                <a:gd name="T0" fmla="*/ 59 w 125"/>
                <a:gd name="T1" fmla="*/ 119 h 144"/>
                <a:gd name="T2" fmla="*/ 93 w 125"/>
                <a:gd name="T3" fmla="*/ 83 h 144"/>
                <a:gd name="T4" fmla="*/ 59 w 125"/>
                <a:gd name="T5" fmla="*/ 77 h 144"/>
                <a:gd name="T6" fmla="*/ 30 w 125"/>
                <a:gd name="T7" fmla="*/ 99 h 144"/>
                <a:gd name="T8" fmla="*/ 59 w 125"/>
                <a:gd name="T9" fmla="*/ 119 h 144"/>
                <a:gd name="T10" fmla="*/ 13 w 125"/>
                <a:gd name="T11" fmla="*/ 12 h 144"/>
                <a:gd name="T12" fmla="*/ 17 w 125"/>
                <a:gd name="T13" fmla="*/ 10 h 144"/>
                <a:gd name="T14" fmla="*/ 60 w 125"/>
                <a:gd name="T15" fmla="*/ 0 h 144"/>
                <a:gd name="T16" fmla="*/ 125 w 125"/>
                <a:gd name="T17" fmla="*/ 56 h 144"/>
                <a:gd name="T18" fmla="*/ 125 w 125"/>
                <a:gd name="T19" fmla="*/ 140 h 144"/>
                <a:gd name="T20" fmla="*/ 93 w 125"/>
                <a:gd name="T21" fmla="*/ 140 h 144"/>
                <a:gd name="T22" fmla="*/ 93 w 125"/>
                <a:gd name="T23" fmla="*/ 124 h 144"/>
                <a:gd name="T24" fmla="*/ 52 w 125"/>
                <a:gd name="T25" fmla="*/ 144 h 144"/>
                <a:gd name="T26" fmla="*/ 0 w 125"/>
                <a:gd name="T27" fmla="*/ 99 h 144"/>
                <a:gd name="T28" fmla="*/ 54 w 125"/>
                <a:gd name="T29" fmla="*/ 53 h 144"/>
                <a:gd name="T30" fmla="*/ 94 w 125"/>
                <a:gd name="T31" fmla="*/ 59 h 144"/>
                <a:gd name="T32" fmla="*/ 94 w 125"/>
                <a:gd name="T33" fmla="*/ 56 h 144"/>
                <a:gd name="T34" fmla="*/ 60 w 125"/>
                <a:gd name="T35" fmla="*/ 29 h 144"/>
                <a:gd name="T36" fmla="*/ 25 w 125"/>
                <a:gd name="T37" fmla="*/ 38 h 144"/>
                <a:gd name="T38" fmla="*/ 13 w 125"/>
                <a:gd name="T39"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44">
                  <a:moveTo>
                    <a:pt x="59" y="119"/>
                  </a:moveTo>
                  <a:cubicBezTo>
                    <a:pt x="77" y="119"/>
                    <a:pt x="93" y="103"/>
                    <a:pt x="93" y="83"/>
                  </a:cubicBezTo>
                  <a:cubicBezTo>
                    <a:pt x="84" y="79"/>
                    <a:pt x="71" y="77"/>
                    <a:pt x="59" y="77"/>
                  </a:cubicBezTo>
                  <a:cubicBezTo>
                    <a:pt x="39" y="77"/>
                    <a:pt x="30" y="88"/>
                    <a:pt x="30" y="99"/>
                  </a:cubicBezTo>
                  <a:cubicBezTo>
                    <a:pt x="30" y="112"/>
                    <a:pt x="43" y="119"/>
                    <a:pt x="59" y="119"/>
                  </a:cubicBezTo>
                  <a:moveTo>
                    <a:pt x="13" y="12"/>
                  </a:moveTo>
                  <a:cubicBezTo>
                    <a:pt x="13" y="12"/>
                    <a:pt x="15" y="11"/>
                    <a:pt x="17" y="10"/>
                  </a:cubicBezTo>
                  <a:cubicBezTo>
                    <a:pt x="31" y="4"/>
                    <a:pt x="46" y="0"/>
                    <a:pt x="60" y="0"/>
                  </a:cubicBezTo>
                  <a:cubicBezTo>
                    <a:pt x="104" y="0"/>
                    <a:pt x="125" y="16"/>
                    <a:pt x="125" y="56"/>
                  </a:cubicBezTo>
                  <a:cubicBezTo>
                    <a:pt x="125" y="140"/>
                    <a:pt x="125" y="140"/>
                    <a:pt x="125" y="140"/>
                  </a:cubicBezTo>
                  <a:cubicBezTo>
                    <a:pt x="93" y="140"/>
                    <a:pt x="93" y="140"/>
                    <a:pt x="93" y="140"/>
                  </a:cubicBezTo>
                  <a:cubicBezTo>
                    <a:pt x="93" y="124"/>
                    <a:pt x="93" y="124"/>
                    <a:pt x="93" y="124"/>
                  </a:cubicBezTo>
                  <a:cubicBezTo>
                    <a:pt x="85" y="137"/>
                    <a:pt x="72" y="144"/>
                    <a:pt x="52" y="144"/>
                  </a:cubicBezTo>
                  <a:cubicBezTo>
                    <a:pt x="18" y="144"/>
                    <a:pt x="0" y="125"/>
                    <a:pt x="0" y="99"/>
                  </a:cubicBezTo>
                  <a:cubicBezTo>
                    <a:pt x="0" y="72"/>
                    <a:pt x="19" y="53"/>
                    <a:pt x="54" y="53"/>
                  </a:cubicBezTo>
                  <a:cubicBezTo>
                    <a:pt x="69" y="53"/>
                    <a:pt x="85" y="56"/>
                    <a:pt x="94" y="59"/>
                  </a:cubicBezTo>
                  <a:cubicBezTo>
                    <a:pt x="94" y="56"/>
                    <a:pt x="94" y="56"/>
                    <a:pt x="94" y="56"/>
                  </a:cubicBezTo>
                  <a:cubicBezTo>
                    <a:pt x="94" y="37"/>
                    <a:pt x="85" y="29"/>
                    <a:pt x="60" y="29"/>
                  </a:cubicBezTo>
                  <a:cubicBezTo>
                    <a:pt x="47" y="29"/>
                    <a:pt x="35" y="32"/>
                    <a:pt x="25" y="38"/>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Freeform 18"/>
            <p:cNvSpPr>
              <a:spLocks noEditPoints="1"/>
            </p:cNvSpPr>
            <p:nvPr/>
          </p:nvSpPr>
          <p:spPr bwMode="gray">
            <a:xfrm>
              <a:off x="11396663" y="6491288"/>
              <a:ext cx="128588" cy="150813"/>
            </a:xfrm>
            <a:custGeom>
              <a:avLst/>
              <a:gdLst>
                <a:gd name="T0" fmla="*/ 60 w 125"/>
                <a:gd name="T1" fmla="*/ 119 h 144"/>
                <a:gd name="T2" fmla="*/ 94 w 125"/>
                <a:gd name="T3" fmla="*/ 83 h 144"/>
                <a:gd name="T4" fmla="*/ 59 w 125"/>
                <a:gd name="T5" fmla="*/ 77 h 144"/>
                <a:gd name="T6" fmla="*/ 30 w 125"/>
                <a:gd name="T7" fmla="*/ 99 h 144"/>
                <a:gd name="T8" fmla="*/ 60 w 125"/>
                <a:gd name="T9" fmla="*/ 119 h 144"/>
                <a:gd name="T10" fmla="*/ 13 w 125"/>
                <a:gd name="T11" fmla="*/ 12 h 144"/>
                <a:gd name="T12" fmla="*/ 18 w 125"/>
                <a:gd name="T13" fmla="*/ 10 h 144"/>
                <a:gd name="T14" fmla="*/ 61 w 125"/>
                <a:gd name="T15" fmla="*/ 0 h 144"/>
                <a:gd name="T16" fmla="*/ 125 w 125"/>
                <a:gd name="T17" fmla="*/ 56 h 144"/>
                <a:gd name="T18" fmla="*/ 125 w 125"/>
                <a:gd name="T19" fmla="*/ 140 h 144"/>
                <a:gd name="T20" fmla="*/ 94 w 125"/>
                <a:gd name="T21" fmla="*/ 140 h 144"/>
                <a:gd name="T22" fmla="*/ 94 w 125"/>
                <a:gd name="T23" fmla="*/ 124 h 144"/>
                <a:gd name="T24" fmla="*/ 52 w 125"/>
                <a:gd name="T25" fmla="*/ 144 h 144"/>
                <a:gd name="T26" fmla="*/ 0 w 125"/>
                <a:gd name="T27" fmla="*/ 99 h 144"/>
                <a:gd name="T28" fmla="*/ 55 w 125"/>
                <a:gd name="T29" fmla="*/ 53 h 144"/>
                <a:gd name="T30" fmla="*/ 94 w 125"/>
                <a:gd name="T31" fmla="*/ 59 h 144"/>
                <a:gd name="T32" fmla="*/ 94 w 125"/>
                <a:gd name="T33" fmla="*/ 56 h 144"/>
                <a:gd name="T34" fmla="*/ 60 w 125"/>
                <a:gd name="T35" fmla="*/ 29 h 144"/>
                <a:gd name="T36" fmla="*/ 25 w 125"/>
                <a:gd name="T37" fmla="*/ 38 h 144"/>
                <a:gd name="T38" fmla="*/ 13 w 125"/>
                <a:gd name="T39"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44">
                  <a:moveTo>
                    <a:pt x="60" y="119"/>
                  </a:moveTo>
                  <a:cubicBezTo>
                    <a:pt x="77" y="119"/>
                    <a:pt x="94" y="103"/>
                    <a:pt x="94" y="83"/>
                  </a:cubicBezTo>
                  <a:cubicBezTo>
                    <a:pt x="84" y="79"/>
                    <a:pt x="71" y="77"/>
                    <a:pt x="59" y="77"/>
                  </a:cubicBezTo>
                  <a:cubicBezTo>
                    <a:pt x="39" y="77"/>
                    <a:pt x="30" y="88"/>
                    <a:pt x="30" y="99"/>
                  </a:cubicBezTo>
                  <a:cubicBezTo>
                    <a:pt x="30" y="112"/>
                    <a:pt x="43" y="119"/>
                    <a:pt x="60" y="119"/>
                  </a:cubicBezTo>
                  <a:moveTo>
                    <a:pt x="13" y="12"/>
                  </a:moveTo>
                  <a:cubicBezTo>
                    <a:pt x="13" y="12"/>
                    <a:pt x="15" y="11"/>
                    <a:pt x="18" y="10"/>
                  </a:cubicBezTo>
                  <a:cubicBezTo>
                    <a:pt x="31" y="4"/>
                    <a:pt x="46" y="0"/>
                    <a:pt x="61" y="0"/>
                  </a:cubicBezTo>
                  <a:cubicBezTo>
                    <a:pt x="105" y="0"/>
                    <a:pt x="125" y="16"/>
                    <a:pt x="125" y="56"/>
                  </a:cubicBezTo>
                  <a:cubicBezTo>
                    <a:pt x="125" y="140"/>
                    <a:pt x="125" y="140"/>
                    <a:pt x="125" y="140"/>
                  </a:cubicBezTo>
                  <a:cubicBezTo>
                    <a:pt x="94" y="140"/>
                    <a:pt x="94" y="140"/>
                    <a:pt x="94" y="140"/>
                  </a:cubicBezTo>
                  <a:cubicBezTo>
                    <a:pt x="94" y="124"/>
                    <a:pt x="94" y="124"/>
                    <a:pt x="94" y="124"/>
                  </a:cubicBezTo>
                  <a:cubicBezTo>
                    <a:pt x="85" y="137"/>
                    <a:pt x="72" y="144"/>
                    <a:pt x="52" y="144"/>
                  </a:cubicBezTo>
                  <a:cubicBezTo>
                    <a:pt x="18" y="144"/>
                    <a:pt x="0" y="125"/>
                    <a:pt x="0" y="99"/>
                  </a:cubicBezTo>
                  <a:cubicBezTo>
                    <a:pt x="0" y="72"/>
                    <a:pt x="19" y="53"/>
                    <a:pt x="55" y="53"/>
                  </a:cubicBezTo>
                  <a:cubicBezTo>
                    <a:pt x="69" y="53"/>
                    <a:pt x="86" y="56"/>
                    <a:pt x="94" y="59"/>
                  </a:cubicBezTo>
                  <a:cubicBezTo>
                    <a:pt x="94" y="56"/>
                    <a:pt x="94" y="56"/>
                    <a:pt x="94" y="56"/>
                  </a:cubicBezTo>
                  <a:cubicBezTo>
                    <a:pt x="94" y="37"/>
                    <a:pt x="85" y="29"/>
                    <a:pt x="60" y="29"/>
                  </a:cubicBezTo>
                  <a:cubicBezTo>
                    <a:pt x="47" y="29"/>
                    <a:pt x="36" y="32"/>
                    <a:pt x="25" y="38"/>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0" name="Freeform 19"/>
            <p:cNvSpPr>
              <a:spLocks noEditPoints="1"/>
            </p:cNvSpPr>
            <p:nvPr/>
          </p:nvSpPr>
          <p:spPr bwMode="gray">
            <a:xfrm>
              <a:off x="10980738" y="6437313"/>
              <a:ext cx="179388" cy="201613"/>
            </a:xfrm>
            <a:custGeom>
              <a:avLst/>
              <a:gdLst>
                <a:gd name="T0" fmla="*/ 72 w 174"/>
                <a:gd name="T1" fmla="*/ 162 h 193"/>
                <a:gd name="T2" fmla="*/ 139 w 174"/>
                <a:gd name="T3" fmla="*/ 97 h 193"/>
                <a:gd name="T4" fmla="*/ 139 w 174"/>
                <a:gd name="T5" fmla="*/ 97 h 193"/>
                <a:gd name="T6" fmla="*/ 72 w 174"/>
                <a:gd name="T7" fmla="*/ 31 h 193"/>
                <a:gd name="T8" fmla="*/ 34 w 174"/>
                <a:gd name="T9" fmla="*/ 31 h 193"/>
                <a:gd name="T10" fmla="*/ 34 w 174"/>
                <a:gd name="T11" fmla="*/ 162 h 193"/>
                <a:gd name="T12" fmla="*/ 72 w 174"/>
                <a:gd name="T13" fmla="*/ 162 h 193"/>
                <a:gd name="T14" fmla="*/ 0 w 174"/>
                <a:gd name="T15" fmla="*/ 0 h 193"/>
                <a:gd name="T16" fmla="*/ 72 w 174"/>
                <a:gd name="T17" fmla="*/ 0 h 193"/>
                <a:gd name="T18" fmla="*/ 174 w 174"/>
                <a:gd name="T19" fmla="*/ 96 h 193"/>
                <a:gd name="T20" fmla="*/ 174 w 174"/>
                <a:gd name="T21" fmla="*/ 97 h 193"/>
                <a:gd name="T22" fmla="*/ 72 w 174"/>
                <a:gd name="T23" fmla="*/ 193 h 193"/>
                <a:gd name="T24" fmla="*/ 0 w 174"/>
                <a:gd name="T25" fmla="*/ 193 h 193"/>
                <a:gd name="T26" fmla="*/ 0 w 174"/>
                <a:gd name="T2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193">
                  <a:moveTo>
                    <a:pt x="72" y="162"/>
                  </a:moveTo>
                  <a:cubicBezTo>
                    <a:pt x="112" y="162"/>
                    <a:pt x="139" y="135"/>
                    <a:pt x="139" y="97"/>
                  </a:cubicBezTo>
                  <a:cubicBezTo>
                    <a:pt x="139" y="97"/>
                    <a:pt x="139" y="97"/>
                    <a:pt x="139" y="97"/>
                  </a:cubicBezTo>
                  <a:cubicBezTo>
                    <a:pt x="139" y="59"/>
                    <a:pt x="112" y="31"/>
                    <a:pt x="72" y="31"/>
                  </a:cubicBezTo>
                  <a:cubicBezTo>
                    <a:pt x="34" y="31"/>
                    <a:pt x="34" y="31"/>
                    <a:pt x="34" y="31"/>
                  </a:cubicBezTo>
                  <a:cubicBezTo>
                    <a:pt x="34" y="162"/>
                    <a:pt x="34" y="162"/>
                    <a:pt x="34" y="162"/>
                  </a:cubicBezTo>
                  <a:lnTo>
                    <a:pt x="72" y="162"/>
                  </a:lnTo>
                  <a:close/>
                  <a:moveTo>
                    <a:pt x="0" y="0"/>
                  </a:moveTo>
                  <a:cubicBezTo>
                    <a:pt x="72" y="0"/>
                    <a:pt x="72" y="0"/>
                    <a:pt x="72" y="0"/>
                  </a:cubicBezTo>
                  <a:cubicBezTo>
                    <a:pt x="132" y="0"/>
                    <a:pt x="174" y="42"/>
                    <a:pt x="174" y="96"/>
                  </a:cubicBezTo>
                  <a:cubicBezTo>
                    <a:pt x="174" y="97"/>
                    <a:pt x="174" y="97"/>
                    <a:pt x="174" y="97"/>
                  </a:cubicBezTo>
                  <a:cubicBezTo>
                    <a:pt x="174" y="151"/>
                    <a:pt x="132" y="193"/>
                    <a:pt x="72" y="193"/>
                  </a:cubicBezTo>
                  <a:cubicBezTo>
                    <a:pt x="0" y="193"/>
                    <a:pt x="0" y="193"/>
                    <a:pt x="0" y="19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1" name="Freeform 20"/>
            <p:cNvSpPr>
              <a:spLocks/>
            </p:cNvSpPr>
            <p:nvPr/>
          </p:nvSpPr>
          <p:spPr bwMode="gray">
            <a:xfrm>
              <a:off x="10437813" y="6437313"/>
              <a:ext cx="139700" cy="201613"/>
            </a:xfrm>
            <a:custGeom>
              <a:avLst/>
              <a:gdLst>
                <a:gd name="T0" fmla="*/ 0 w 88"/>
                <a:gd name="T1" fmla="*/ 0 h 127"/>
                <a:gd name="T2" fmla="*/ 88 w 88"/>
                <a:gd name="T3" fmla="*/ 0 h 127"/>
                <a:gd name="T4" fmla="*/ 88 w 88"/>
                <a:gd name="T5" fmla="*/ 20 h 127"/>
                <a:gd name="T6" fmla="*/ 22 w 88"/>
                <a:gd name="T7" fmla="*/ 20 h 127"/>
                <a:gd name="T8" fmla="*/ 22 w 88"/>
                <a:gd name="T9" fmla="*/ 55 h 127"/>
                <a:gd name="T10" fmla="*/ 80 w 88"/>
                <a:gd name="T11" fmla="*/ 55 h 127"/>
                <a:gd name="T12" fmla="*/ 80 w 88"/>
                <a:gd name="T13" fmla="*/ 76 h 127"/>
                <a:gd name="T14" fmla="*/ 22 w 88"/>
                <a:gd name="T15" fmla="*/ 76 h 127"/>
                <a:gd name="T16" fmla="*/ 22 w 88"/>
                <a:gd name="T17" fmla="*/ 127 h 127"/>
                <a:gd name="T18" fmla="*/ 0 w 88"/>
                <a:gd name="T19" fmla="*/ 127 h 127"/>
                <a:gd name="T20" fmla="*/ 0 w 88"/>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27">
                  <a:moveTo>
                    <a:pt x="0" y="0"/>
                  </a:moveTo>
                  <a:lnTo>
                    <a:pt x="88" y="0"/>
                  </a:lnTo>
                  <a:lnTo>
                    <a:pt x="88" y="20"/>
                  </a:lnTo>
                  <a:lnTo>
                    <a:pt x="22" y="20"/>
                  </a:lnTo>
                  <a:lnTo>
                    <a:pt x="22" y="55"/>
                  </a:lnTo>
                  <a:lnTo>
                    <a:pt x="80" y="55"/>
                  </a:lnTo>
                  <a:lnTo>
                    <a:pt x="80" y="76"/>
                  </a:lnTo>
                  <a:lnTo>
                    <a:pt x="22" y="76"/>
                  </a:lnTo>
                  <a:lnTo>
                    <a:pt x="22" y="127"/>
                  </a:lnTo>
                  <a:lnTo>
                    <a:pt x="0" y="12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2" name="Freeform 21"/>
            <p:cNvSpPr>
              <a:spLocks noEditPoints="1"/>
            </p:cNvSpPr>
            <p:nvPr/>
          </p:nvSpPr>
          <p:spPr bwMode="gray">
            <a:xfrm>
              <a:off x="11537950" y="6600825"/>
              <a:ext cx="39688" cy="39688"/>
            </a:xfrm>
            <a:custGeom>
              <a:avLst/>
              <a:gdLst>
                <a:gd name="T0" fmla="*/ 19 w 38"/>
                <a:gd name="T1" fmla="*/ 0 h 38"/>
                <a:gd name="T2" fmla="*/ 38 w 38"/>
                <a:gd name="T3" fmla="*/ 19 h 38"/>
                <a:gd name="T4" fmla="*/ 19 w 38"/>
                <a:gd name="T5" fmla="*/ 38 h 38"/>
                <a:gd name="T6" fmla="*/ 0 w 38"/>
                <a:gd name="T7" fmla="*/ 19 h 38"/>
                <a:gd name="T8" fmla="*/ 19 w 38"/>
                <a:gd name="T9" fmla="*/ 0 h 38"/>
                <a:gd name="T10" fmla="*/ 19 w 38"/>
                <a:gd name="T11" fmla="*/ 35 h 38"/>
                <a:gd name="T12" fmla="*/ 35 w 38"/>
                <a:gd name="T13" fmla="*/ 19 h 38"/>
                <a:gd name="T14" fmla="*/ 19 w 38"/>
                <a:gd name="T15" fmla="*/ 3 h 38"/>
                <a:gd name="T16" fmla="*/ 3 w 38"/>
                <a:gd name="T17" fmla="*/ 19 h 38"/>
                <a:gd name="T18" fmla="*/ 19 w 38"/>
                <a:gd name="T19" fmla="*/ 35 h 38"/>
                <a:gd name="T20" fmla="*/ 20 w 38"/>
                <a:gd name="T21" fmla="*/ 21 h 38"/>
                <a:gd name="T22" fmla="*/ 16 w 38"/>
                <a:gd name="T23" fmla="*/ 21 h 38"/>
                <a:gd name="T24" fmla="*/ 16 w 38"/>
                <a:gd name="T25" fmla="*/ 28 h 38"/>
                <a:gd name="T26" fmla="*/ 13 w 38"/>
                <a:gd name="T27" fmla="*/ 28 h 38"/>
                <a:gd name="T28" fmla="*/ 13 w 38"/>
                <a:gd name="T29" fmla="*/ 10 h 38"/>
                <a:gd name="T30" fmla="*/ 20 w 38"/>
                <a:gd name="T31" fmla="*/ 10 h 38"/>
                <a:gd name="T32" fmla="*/ 26 w 38"/>
                <a:gd name="T33" fmla="*/ 16 h 38"/>
                <a:gd name="T34" fmla="*/ 23 w 38"/>
                <a:gd name="T35" fmla="*/ 21 h 38"/>
                <a:gd name="T36" fmla="*/ 26 w 38"/>
                <a:gd name="T37" fmla="*/ 28 h 38"/>
                <a:gd name="T38" fmla="*/ 23 w 38"/>
                <a:gd name="T39" fmla="*/ 28 h 38"/>
                <a:gd name="T40" fmla="*/ 20 w 38"/>
                <a:gd name="T41" fmla="*/ 21 h 38"/>
                <a:gd name="T42" fmla="*/ 16 w 38"/>
                <a:gd name="T43" fmla="*/ 13 h 38"/>
                <a:gd name="T44" fmla="*/ 16 w 38"/>
                <a:gd name="T45" fmla="*/ 19 h 38"/>
                <a:gd name="T46" fmla="*/ 20 w 38"/>
                <a:gd name="T47" fmla="*/ 19 h 38"/>
                <a:gd name="T48" fmla="*/ 23 w 38"/>
                <a:gd name="T49" fmla="*/ 16 h 38"/>
                <a:gd name="T50" fmla="*/ 20 w 38"/>
                <a:gd name="T51" fmla="*/ 13 h 38"/>
                <a:gd name="T52" fmla="*/ 16 w 38"/>
                <a:gd name="T5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9" y="0"/>
                  </a:moveTo>
                  <a:cubicBezTo>
                    <a:pt x="29" y="0"/>
                    <a:pt x="38" y="8"/>
                    <a:pt x="38" y="19"/>
                  </a:cubicBezTo>
                  <a:cubicBezTo>
                    <a:pt x="38" y="29"/>
                    <a:pt x="29" y="38"/>
                    <a:pt x="19" y="38"/>
                  </a:cubicBezTo>
                  <a:cubicBezTo>
                    <a:pt x="8" y="38"/>
                    <a:pt x="0" y="29"/>
                    <a:pt x="0" y="19"/>
                  </a:cubicBezTo>
                  <a:cubicBezTo>
                    <a:pt x="0" y="8"/>
                    <a:pt x="8" y="0"/>
                    <a:pt x="19" y="0"/>
                  </a:cubicBezTo>
                  <a:moveTo>
                    <a:pt x="19" y="35"/>
                  </a:moveTo>
                  <a:cubicBezTo>
                    <a:pt x="28" y="35"/>
                    <a:pt x="35" y="28"/>
                    <a:pt x="35" y="19"/>
                  </a:cubicBezTo>
                  <a:cubicBezTo>
                    <a:pt x="35" y="10"/>
                    <a:pt x="28" y="3"/>
                    <a:pt x="19" y="3"/>
                  </a:cubicBezTo>
                  <a:cubicBezTo>
                    <a:pt x="10" y="3"/>
                    <a:pt x="3" y="10"/>
                    <a:pt x="3" y="19"/>
                  </a:cubicBezTo>
                  <a:cubicBezTo>
                    <a:pt x="3" y="28"/>
                    <a:pt x="10" y="35"/>
                    <a:pt x="19" y="35"/>
                  </a:cubicBezTo>
                  <a:moveTo>
                    <a:pt x="20" y="21"/>
                  </a:moveTo>
                  <a:cubicBezTo>
                    <a:pt x="16" y="21"/>
                    <a:pt x="16" y="21"/>
                    <a:pt x="16" y="21"/>
                  </a:cubicBezTo>
                  <a:cubicBezTo>
                    <a:pt x="16" y="28"/>
                    <a:pt x="16" y="28"/>
                    <a:pt x="16" y="28"/>
                  </a:cubicBezTo>
                  <a:cubicBezTo>
                    <a:pt x="13" y="28"/>
                    <a:pt x="13" y="28"/>
                    <a:pt x="13" y="28"/>
                  </a:cubicBezTo>
                  <a:cubicBezTo>
                    <a:pt x="13" y="10"/>
                    <a:pt x="13" y="10"/>
                    <a:pt x="13" y="10"/>
                  </a:cubicBezTo>
                  <a:cubicBezTo>
                    <a:pt x="20" y="10"/>
                    <a:pt x="20" y="10"/>
                    <a:pt x="20" y="10"/>
                  </a:cubicBezTo>
                  <a:cubicBezTo>
                    <a:pt x="23" y="10"/>
                    <a:pt x="26" y="11"/>
                    <a:pt x="26" y="16"/>
                  </a:cubicBezTo>
                  <a:cubicBezTo>
                    <a:pt x="26" y="18"/>
                    <a:pt x="25" y="20"/>
                    <a:pt x="23" y="21"/>
                  </a:cubicBezTo>
                  <a:cubicBezTo>
                    <a:pt x="26" y="28"/>
                    <a:pt x="26" y="28"/>
                    <a:pt x="26" y="28"/>
                  </a:cubicBezTo>
                  <a:cubicBezTo>
                    <a:pt x="23" y="28"/>
                    <a:pt x="23" y="28"/>
                    <a:pt x="23" y="28"/>
                  </a:cubicBezTo>
                  <a:lnTo>
                    <a:pt x="20" y="21"/>
                  </a:lnTo>
                  <a:close/>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grpSp>
        <p:nvGrpSpPr>
          <p:cNvPr id="4" name="Group 3"/>
          <p:cNvGrpSpPr/>
          <p:nvPr userDrawn="1"/>
        </p:nvGrpSpPr>
        <p:grpSpPr>
          <a:xfrm>
            <a:off x="3503612" y="2819400"/>
            <a:ext cx="8077201" cy="101600"/>
            <a:chOff x="3503612" y="2819400"/>
            <a:chExt cx="8077201" cy="101600"/>
          </a:xfrm>
        </p:grpSpPr>
        <p:sp>
          <p:nvSpPr>
            <p:cNvPr id="24" name="Freeform 23"/>
            <p:cNvSpPr>
              <a:spLocks noChangeArrowheads="1"/>
            </p:cNvSpPr>
            <p:nvPr userDrawn="1"/>
          </p:nvSpPr>
          <p:spPr bwMode="auto">
            <a:xfrm>
              <a:off x="3503612" y="2819400"/>
              <a:ext cx="7281863" cy="101600"/>
            </a:xfrm>
            <a:custGeom>
              <a:avLst/>
              <a:gdLst>
                <a:gd name="connsiteX0" fmla="*/ 0 w 6858000"/>
                <a:gd name="connsiteY0" fmla="*/ 0 h 101600"/>
                <a:gd name="connsiteX1" fmla="*/ 6858000 w 6858000"/>
                <a:gd name="connsiteY1" fmla="*/ 0 h 101600"/>
                <a:gd name="connsiteX2" fmla="*/ 6858000 w 6858000"/>
                <a:gd name="connsiteY2" fmla="*/ 101600 h 101600"/>
                <a:gd name="connsiteX3" fmla="*/ 0 w 68580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858000" h="101600">
                  <a:moveTo>
                    <a:pt x="0" y="0"/>
                  </a:moveTo>
                  <a:lnTo>
                    <a:pt x="6858000" y="0"/>
                  </a:lnTo>
                  <a:lnTo>
                    <a:pt x="6858000" y="101600"/>
                  </a:lnTo>
                  <a:lnTo>
                    <a:pt x="0" y="101600"/>
                  </a:lnTo>
                  <a:close/>
                </a:path>
              </a:pathLst>
            </a:custGeom>
            <a:solidFill>
              <a:srgbClr val="004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5" name="Freeform 6"/>
            <p:cNvSpPr>
              <a:spLocks/>
            </p:cNvSpPr>
            <p:nvPr userDrawn="1"/>
          </p:nvSpPr>
          <p:spPr bwMode="auto">
            <a:xfrm>
              <a:off x="10442575" y="2819400"/>
              <a:ext cx="1138238" cy="101600"/>
            </a:xfrm>
            <a:custGeom>
              <a:avLst/>
              <a:gdLst>
                <a:gd name="T0" fmla="*/ 36 w 717"/>
                <a:gd name="T1" fmla="*/ 0 h 64"/>
                <a:gd name="T2" fmla="*/ 0 w 717"/>
                <a:gd name="T3" fmla="*/ 64 h 64"/>
                <a:gd name="T4" fmla="*/ 717 w 717"/>
                <a:gd name="T5" fmla="*/ 64 h 64"/>
                <a:gd name="T6" fmla="*/ 717 w 717"/>
                <a:gd name="T7" fmla="*/ 0 h 64"/>
                <a:gd name="T8" fmla="*/ 36 w 717"/>
                <a:gd name="T9" fmla="*/ 0 h 64"/>
              </a:gdLst>
              <a:ahLst/>
              <a:cxnLst>
                <a:cxn ang="0">
                  <a:pos x="T0" y="T1"/>
                </a:cxn>
                <a:cxn ang="0">
                  <a:pos x="T2" y="T3"/>
                </a:cxn>
                <a:cxn ang="0">
                  <a:pos x="T4" y="T5"/>
                </a:cxn>
                <a:cxn ang="0">
                  <a:pos x="T6" y="T7"/>
                </a:cxn>
                <a:cxn ang="0">
                  <a:pos x="T8" y="T9"/>
                </a:cxn>
              </a:cxnLst>
              <a:rect l="0" t="0" r="r" b="b"/>
              <a:pathLst>
                <a:path w="717" h="64">
                  <a:moveTo>
                    <a:pt x="36" y="0"/>
                  </a:moveTo>
                  <a:lnTo>
                    <a:pt x="0" y="64"/>
                  </a:lnTo>
                  <a:lnTo>
                    <a:pt x="717" y="64"/>
                  </a:lnTo>
                  <a:lnTo>
                    <a:pt x="717" y="0"/>
                  </a:lnTo>
                  <a:lnTo>
                    <a:pt x="36"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userDrawn="1"/>
          </p:nvSpPr>
          <p:spPr bwMode="auto">
            <a:xfrm>
              <a:off x="9191625" y="2819400"/>
              <a:ext cx="1308100" cy="101600"/>
            </a:xfrm>
            <a:custGeom>
              <a:avLst/>
              <a:gdLst>
                <a:gd name="T0" fmla="*/ 36 w 824"/>
                <a:gd name="T1" fmla="*/ 0 h 64"/>
                <a:gd name="T2" fmla="*/ 0 w 824"/>
                <a:gd name="T3" fmla="*/ 64 h 64"/>
                <a:gd name="T4" fmla="*/ 791 w 824"/>
                <a:gd name="T5" fmla="*/ 64 h 64"/>
                <a:gd name="T6" fmla="*/ 824 w 824"/>
                <a:gd name="T7" fmla="*/ 0 h 64"/>
                <a:gd name="T8" fmla="*/ 36 w 824"/>
                <a:gd name="T9" fmla="*/ 0 h 64"/>
              </a:gdLst>
              <a:ahLst/>
              <a:cxnLst>
                <a:cxn ang="0">
                  <a:pos x="T0" y="T1"/>
                </a:cxn>
                <a:cxn ang="0">
                  <a:pos x="T2" y="T3"/>
                </a:cxn>
                <a:cxn ang="0">
                  <a:pos x="T4" y="T5"/>
                </a:cxn>
                <a:cxn ang="0">
                  <a:pos x="T6" y="T7"/>
                </a:cxn>
                <a:cxn ang="0">
                  <a:pos x="T8" y="T9"/>
                </a:cxn>
              </a:cxnLst>
              <a:rect l="0" t="0" r="r" b="b"/>
              <a:pathLst>
                <a:path w="824" h="64">
                  <a:moveTo>
                    <a:pt x="36" y="0"/>
                  </a:moveTo>
                  <a:lnTo>
                    <a:pt x="0" y="64"/>
                  </a:lnTo>
                  <a:lnTo>
                    <a:pt x="791" y="64"/>
                  </a:lnTo>
                  <a:lnTo>
                    <a:pt x="824" y="0"/>
                  </a:lnTo>
                  <a:lnTo>
                    <a:pt x="36" y="0"/>
                  </a:lnTo>
                  <a:close/>
                </a:path>
              </a:pathLst>
            </a:custGeom>
            <a:solidFill>
              <a:srgbClr val="007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userDrawn="1"/>
          </p:nvSpPr>
          <p:spPr bwMode="auto">
            <a:xfrm>
              <a:off x="8720138" y="2819400"/>
              <a:ext cx="536575" cy="101600"/>
            </a:xfrm>
            <a:custGeom>
              <a:avLst/>
              <a:gdLst>
                <a:gd name="T0" fmla="*/ 36 w 338"/>
                <a:gd name="T1" fmla="*/ 0 h 64"/>
                <a:gd name="T2" fmla="*/ 0 w 338"/>
                <a:gd name="T3" fmla="*/ 64 h 64"/>
                <a:gd name="T4" fmla="*/ 304 w 338"/>
                <a:gd name="T5" fmla="*/ 64 h 64"/>
                <a:gd name="T6" fmla="*/ 338 w 338"/>
                <a:gd name="T7" fmla="*/ 0 h 64"/>
                <a:gd name="T8" fmla="*/ 36 w 338"/>
                <a:gd name="T9" fmla="*/ 0 h 64"/>
              </a:gdLst>
              <a:ahLst/>
              <a:cxnLst>
                <a:cxn ang="0">
                  <a:pos x="T0" y="T1"/>
                </a:cxn>
                <a:cxn ang="0">
                  <a:pos x="T2" y="T3"/>
                </a:cxn>
                <a:cxn ang="0">
                  <a:pos x="T4" y="T5"/>
                </a:cxn>
                <a:cxn ang="0">
                  <a:pos x="T6" y="T7"/>
                </a:cxn>
                <a:cxn ang="0">
                  <a:pos x="T8" y="T9"/>
                </a:cxn>
              </a:cxnLst>
              <a:rect l="0" t="0" r="r" b="b"/>
              <a:pathLst>
                <a:path w="338" h="64">
                  <a:moveTo>
                    <a:pt x="36" y="0"/>
                  </a:moveTo>
                  <a:lnTo>
                    <a:pt x="0" y="64"/>
                  </a:lnTo>
                  <a:lnTo>
                    <a:pt x="304" y="64"/>
                  </a:lnTo>
                  <a:lnTo>
                    <a:pt x="338" y="0"/>
                  </a:lnTo>
                  <a:lnTo>
                    <a:pt x="36" y="0"/>
                  </a:lnTo>
                  <a:close/>
                </a:path>
              </a:pathLst>
            </a:custGeom>
            <a:solidFill>
              <a:srgbClr val="00B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938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ow-Ink 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3503611" y="1006983"/>
            <a:ext cx="8077201" cy="898017"/>
          </a:xfrm>
        </p:spPr>
        <p:txBody>
          <a:bodyPr anchor="b" anchorCtr="0"/>
          <a:lstStyle>
            <a:lvl1pPr algn="l">
              <a:defRPr b="1">
                <a:solidFill>
                  <a:schemeClr val="accent1"/>
                </a:solidFill>
              </a:defRPr>
            </a:lvl1pPr>
          </a:lstStyle>
          <a:p>
            <a:r>
              <a:rPr lang="en-US" dirty="0"/>
              <a:t>Agenda Title</a:t>
            </a:r>
          </a:p>
        </p:txBody>
      </p:sp>
      <p:sp>
        <p:nvSpPr>
          <p:cNvPr id="5" name="Content Placeholder 4"/>
          <p:cNvSpPr>
            <a:spLocks noGrp="1"/>
          </p:cNvSpPr>
          <p:nvPr>
            <p:ph sz="quarter" idx="10"/>
          </p:nvPr>
        </p:nvSpPr>
        <p:spPr>
          <a:xfrm>
            <a:off x="3503611" y="2057400"/>
            <a:ext cx="8077201" cy="4267200"/>
          </a:xfrm>
        </p:spPr>
        <p:txBody>
          <a:bodyPr/>
          <a:lstStyle>
            <a:lvl1pPr marL="285750" indent="-285750">
              <a:spcBef>
                <a:spcPts val="1600"/>
              </a:spcBef>
              <a:buClr>
                <a:schemeClr val="accent1"/>
              </a:buClr>
              <a:buFont typeface="Arial Black" panose="020B0A04020102020204" pitchFamily="34" charset="0"/>
              <a:buChar char="›"/>
              <a:defRPr b="1">
                <a:solidFill>
                  <a:schemeClr val="tx1"/>
                </a:solidFill>
              </a:defRPr>
            </a:lvl1pPr>
            <a:lvl2pPr marL="285750" indent="0">
              <a:spcBef>
                <a:spcPts val="600"/>
              </a:spcBef>
              <a:buClr>
                <a:schemeClr val="tx2"/>
              </a:buClr>
              <a:buSzPct val="25000"/>
              <a:buFont typeface="Arial" panose="020B0604020202020204" pitchFamily="34" charset="0"/>
              <a:buChar char="."/>
              <a:defRPr sz="1600" baseline="0">
                <a:solidFill>
                  <a:schemeClr val="tx1"/>
                </a:solidFill>
              </a:defRPr>
            </a:lvl2pPr>
          </a:lstStyle>
          <a:p>
            <a:pPr lvl="0"/>
            <a:r>
              <a:rPr lang="en-US"/>
              <a:t>Click to edit Master text styles</a:t>
            </a:r>
          </a:p>
          <a:p>
            <a:pPr lvl="1"/>
            <a:r>
              <a:rPr lang="en-US"/>
              <a:t>Second level</a:t>
            </a:r>
          </a:p>
        </p:txBody>
      </p:sp>
      <p:grpSp>
        <p:nvGrpSpPr>
          <p:cNvPr id="18" name="Group 17"/>
          <p:cNvGrpSpPr>
            <a:grpSpLocks noChangeAspect="1"/>
          </p:cNvGrpSpPr>
          <p:nvPr userDrawn="1"/>
        </p:nvGrpSpPr>
        <p:grpSpPr>
          <a:xfrm>
            <a:off x="10485818" y="6464597"/>
            <a:ext cx="1152144" cy="205972"/>
            <a:chOff x="341313" y="-1338263"/>
            <a:chExt cx="4217987" cy="754063"/>
          </a:xfrm>
          <a:solidFill>
            <a:schemeClr val="tx2"/>
          </a:solidFill>
        </p:grpSpPr>
        <p:sp>
          <p:nvSpPr>
            <p:cNvPr id="19"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p:cNvGrpSpPr/>
          <p:nvPr userDrawn="1"/>
        </p:nvGrpSpPr>
        <p:grpSpPr>
          <a:xfrm>
            <a:off x="3503612" y="762000"/>
            <a:ext cx="8077201" cy="101600"/>
            <a:chOff x="3503612" y="2819400"/>
            <a:chExt cx="8077201" cy="101600"/>
          </a:xfrm>
        </p:grpSpPr>
        <p:sp>
          <p:nvSpPr>
            <p:cNvPr id="16" name="Freeform 15"/>
            <p:cNvSpPr>
              <a:spLocks noChangeArrowheads="1"/>
            </p:cNvSpPr>
            <p:nvPr userDrawn="1"/>
          </p:nvSpPr>
          <p:spPr bwMode="auto">
            <a:xfrm>
              <a:off x="3503612" y="2819400"/>
              <a:ext cx="7281863" cy="101600"/>
            </a:xfrm>
            <a:custGeom>
              <a:avLst/>
              <a:gdLst>
                <a:gd name="connsiteX0" fmla="*/ 0 w 6858000"/>
                <a:gd name="connsiteY0" fmla="*/ 0 h 101600"/>
                <a:gd name="connsiteX1" fmla="*/ 6858000 w 6858000"/>
                <a:gd name="connsiteY1" fmla="*/ 0 h 101600"/>
                <a:gd name="connsiteX2" fmla="*/ 6858000 w 6858000"/>
                <a:gd name="connsiteY2" fmla="*/ 101600 h 101600"/>
                <a:gd name="connsiteX3" fmla="*/ 0 w 68580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858000" h="101600">
                  <a:moveTo>
                    <a:pt x="0" y="0"/>
                  </a:moveTo>
                  <a:lnTo>
                    <a:pt x="6858000" y="0"/>
                  </a:lnTo>
                  <a:lnTo>
                    <a:pt x="6858000" y="101600"/>
                  </a:lnTo>
                  <a:lnTo>
                    <a:pt x="0" y="101600"/>
                  </a:lnTo>
                  <a:close/>
                </a:path>
              </a:pathLst>
            </a:custGeom>
            <a:solidFill>
              <a:srgbClr val="004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6"/>
            <p:cNvSpPr>
              <a:spLocks/>
            </p:cNvSpPr>
            <p:nvPr userDrawn="1"/>
          </p:nvSpPr>
          <p:spPr bwMode="auto">
            <a:xfrm>
              <a:off x="10442575" y="2819400"/>
              <a:ext cx="1138238" cy="101600"/>
            </a:xfrm>
            <a:custGeom>
              <a:avLst/>
              <a:gdLst>
                <a:gd name="T0" fmla="*/ 36 w 717"/>
                <a:gd name="T1" fmla="*/ 0 h 64"/>
                <a:gd name="T2" fmla="*/ 0 w 717"/>
                <a:gd name="T3" fmla="*/ 64 h 64"/>
                <a:gd name="T4" fmla="*/ 717 w 717"/>
                <a:gd name="T5" fmla="*/ 64 h 64"/>
                <a:gd name="T6" fmla="*/ 717 w 717"/>
                <a:gd name="T7" fmla="*/ 0 h 64"/>
                <a:gd name="T8" fmla="*/ 36 w 717"/>
                <a:gd name="T9" fmla="*/ 0 h 64"/>
              </a:gdLst>
              <a:ahLst/>
              <a:cxnLst>
                <a:cxn ang="0">
                  <a:pos x="T0" y="T1"/>
                </a:cxn>
                <a:cxn ang="0">
                  <a:pos x="T2" y="T3"/>
                </a:cxn>
                <a:cxn ang="0">
                  <a:pos x="T4" y="T5"/>
                </a:cxn>
                <a:cxn ang="0">
                  <a:pos x="T6" y="T7"/>
                </a:cxn>
                <a:cxn ang="0">
                  <a:pos x="T8" y="T9"/>
                </a:cxn>
              </a:cxnLst>
              <a:rect l="0" t="0" r="r" b="b"/>
              <a:pathLst>
                <a:path w="717" h="64">
                  <a:moveTo>
                    <a:pt x="36" y="0"/>
                  </a:moveTo>
                  <a:lnTo>
                    <a:pt x="0" y="64"/>
                  </a:lnTo>
                  <a:lnTo>
                    <a:pt x="717" y="64"/>
                  </a:lnTo>
                  <a:lnTo>
                    <a:pt x="717" y="0"/>
                  </a:lnTo>
                  <a:lnTo>
                    <a:pt x="36"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userDrawn="1"/>
          </p:nvSpPr>
          <p:spPr bwMode="auto">
            <a:xfrm>
              <a:off x="9191625" y="2819400"/>
              <a:ext cx="1308100" cy="101600"/>
            </a:xfrm>
            <a:custGeom>
              <a:avLst/>
              <a:gdLst>
                <a:gd name="T0" fmla="*/ 36 w 824"/>
                <a:gd name="T1" fmla="*/ 0 h 64"/>
                <a:gd name="T2" fmla="*/ 0 w 824"/>
                <a:gd name="T3" fmla="*/ 64 h 64"/>
                <a:gd name="T4" fmla="*/ 791 w 824"/>
                <a:gd name="T5" fmla="*/ 64 h 64"/>
                <a:gd name="T6" fmla="*/ 824 w 824"/>
                <a:gd name="T7" fmla="*/ 0 h 64"/>
                <a:gd name="T8" fmla="*/ 36 w 824"/>
                <a:gd name="T9" fmla="*/ 0 h 64"/>
              </a:gdLst>
              <a:ahLst/>
              <a:cxnLst>
                <a:cxn ang="0">
                  <a:pos x="T0" y="T1"/>
                </a:cxn>
                <a:cxn ang="0">
                  <a:pos x="T2" y="T3"/>
                </a:cxn>
                <a:cxn ang="0">
                  <a:pos x="T4" y="T5"/>
                </a:cxn>
                <a:cxn ang="0">
                  <a:pos x="T6" y="T7"/>
                </a:cxn>
                <a:cxn ang="0">
                  <a:pos x="T8" y="T9"/>
                </a:cxn>
              </a:cxnLst>
              <a:rect l="0" t="0" r="r" b="b"/>
              <a:pathLst>
                <a:path w="824" h="64">
                  <a:moveTo>
                    <a:pt x="36" y="0"/>
                  </a:moveTo>
                  <a:lnTo>
                    <a:pt x="0" y="64"/>
                  </a:lnTo>
                  <a:lnTo>
                    <a:pt x="791" y="64"/>
                  </a:lnTo>
                  <a:lnTo>
                    <a:pt x="824" y="0"/>
                  </a:lnTo>
                  <a:lnTo>
                    <a:pt x="36" y="0"/>
                  </a:lnTo>
                  <a:close/>
                </a:path>
              </a:pathLst>
            </a:custGeom>
            <a:solidFill>
              <a:srgbClr val="007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p:cNvSpPr>
            <p:nvPr userDrawn="1"/>
          </p:nvSpPr>
          <p:spPr bwMode="auto">
            <a:xfrm>
              <a:off x="8720138" y="2819400"/>
              <a:ext cx="536575" cy="101600"/>
            </a:xfrm>
            <a:custGeom>
              <a:avLst/>
              <a:gdLst>
                <a:gd name="T0" fmla="*/ 36 w 338"/>
                <a:gd name="T1" fmla="*/ 0 h 64"/>
                <a:gd name="T2" fmla="*/ 0 w 338"/>
                <a:gd name="T3" fmla="*/ 64 h 64"/>
                <a:gd name="T4" fmla="*/ 304 w 338"/>
                <a:gd name="T5" fmla="*/ 64 h 64"/>
                <a:gd name="T6" fmla="*/ 338 w 338"/>
                <a:gd name="T7" fmla="*/ 0 h 64"/>
                <a:gd name="T8" fmla="*/ 36 w 338"/>
                <a:gd name="T9" fmla="*/ 0 h 64"/>
              </a:gdLst>
              <a:ahLst/>
              <a:cxnLst>
                <a:cxn ang="0">
                  <a:pos x="T0" y="T1"/>
                </a:cxn>
                <a:cxn ang="0">
                  <a:pos x="T2" y="T3"/>
                </a:cxn>
                <a:cxn ang="0">
                  <a:pos x="T4" y="T5"/>
                </a:cxn>
                <a:cxn ang="0">
                  <a:pos x="T6" y="T7"/>
                </a:cxn>
                <a:cxn ang="0">
                  <a:pos x="T8" y="T9"/>
                </a:cxn>
              </a:cxnLst>
              <a:rect l="0" t="0" r="r" b="b"/>
              <a:pathLst>
                <a:path w="338" h="64">
                  <a:moveTo>
                    <a:pt x="36" y="0"/>
                  </a:moveTo>
                  <a:lnTo>
                    <a:pt x="0" y="64"/>
                  </a:lnTo>
                  <a:lnTo>
                    <a:pt x="304" y="64"/>
                  </a:lnTo>
                  <a:lnTo>
                    <a:pt x="338" y="0"/>
                  </a:lnTo>
                  <a:lnTo>
                    <a:pt x="36" y="0"/>
                  </a:lnTo>
                  <a:close/>
                </a:path>
              </a:pathLst>
            </a:custGeom>
            <a:solidFill>
              <a:srgbClr val="00B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1979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w-Ink Section Divi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white">
          <a:xfrm>
            <a:off x="3503612" y="4114800"/>
            <a:ext cx="8077201" cy="914400"/>
          </a:xfrm>
          <a:prstGeom prst="rect">
            <a:avLst/>
          </a:prstGeom>
        </p:spPr>
        <p:txBody>
          <a:bodyPr anchor="t">
            <a:normAutofit/>
          </a:bodyPr>
          <a:lstStyle>
            <a:lvl1pPr marL="0" indent="0">
              <a:buNone/>
              <a:defRPr sz="24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bwMode="white">
          <a:xfrm>
            <a:off x="3503612" y="3124200"/>
            <a:ext cx="8077200" cy="914400"/>
          </a:xfrm>
        </p:spPr>
        <p:txBody>
          <a:bodyPr anchor="b">
            <a:normAutofit/>
          </a:bodyPr>
          <a:lstStyle>
            <a:lvl1pPr>
              <a:defRPr b="1">
                <a:solidFill>
                  <a:schemeClr val="accent1"/>
                </a:solidFill>
              </a:defRPr>
            </a:lvl1pPr>
          </a:lstStyle>
          <a:p>
            <a:r>
              <a:rPr lang="en-US"/>
              <a:t>Click to edit Master title style</a:t>
            </a:r>
            <a:endParaRPr lang="en-US" dirty="0"/>
          </a:p>
        </p:txBody>
      </p:sp>
      <p:grpSp>
        <p:nvGrpSpPr>
          <p:cNvPr id="24" name="Group 23"/>
          <p:cNvGrpSpPr>
            <a:grpSpLocks noChangeAspect="1"/>
          </p:cNvGrpSpPr>
          <p:nvPr userDrawn="1"/>
        </p:nvGrpSpPr>
        <p:grpSpPr>
          <a:xfrm>
            <a:off x="10485818" y="6464597"/>
            <a:ext cx="1152144" cy="205972"/>
            <a:chOff x="341313" y="-1338263"/>
            <a:chExt cx="4217987" cy="754063"/>
          </a:xfrm>
          <a:solidFill>
            <a:schemeClr val="tx2"/>
          </a:solidFill>
        </p:grpSpPr>
        <p:sp>
          <p:nvSpPr>
            <p:cNvPr id="25"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p:cNvGrpSpPr/>
          <p:nvPr userDrawn="1"/>
        </p:nvGrpSpPr>
        <p:grpSpPr>
          <a:xfrm>
            <a:off x="3503612" y="2819400"/>
            <a:ext cx="8077201" cy="101600"/>
            <a:chOff x="3503612" y="2819400"/>
            <a:chExt cx="8077201" cy="101600"/>
          </a:xfrm>
        </p:grpSpPr>
        <p:sp>
          <p:nvSpPr>
            <p:cNvPr id="16" name="Freeform 15"/>
            <p:cNvSpPr>
              <a:spLocks noChangeArrowheads="1"/>
            </p:cNvSpPr>
            <p:nvPr userDrawn="1"/>
          </p:nvSpPr>
          <p:spPr bwMode="auto">
            <a:xfrm>
              <a:off x="3503612" y="2819400"/>
              <a:ext cx="7281863" cy="101600"/>
            </a:xfrm>
            <a:custGeom>
              <a:avLst/>
              <a:gdLst>
                <a:gd name="connsiteX0" fmla="*/ 0 w 6858000"/>
                <a:gd name="connsiteY0" fmla="*/ 0 h 101600"/>
                <a:gd name="connsiteX1" fmla="*/ 6858000 w 6858000"/>
                <a:gd name="connsiteY1" fmla="*/ 0 h 101600"/>
                <a:gd name="connsiteX2" fmla="*/ 6858000 w 6858000"/>
                <a:gd name="connsiteY2" fmla="*/ 101600 h 101600"/>
                <a:gd name="connsiteX3" fmla="*/ 0 w 685800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6858000" h="101600">
                  <a:moveTo>
                    <a:pt x="0" y="0"/>
                  </a:moveTo>
                  <a:lnTo>
                    <a:pt x="6858000" y="0"/>
                  </a:lnTo>
                  <a:lnTo>
                    <a:pt x="6858000" y="101600"/>
                  </a:lnTo>
                  <a:lnTo>
                    <a:pt x="0" y="101600"/>
                  </a:lnTo>
                  <a:close/>
                </a:path>
              </a:pathLst>
            </a:custGeom>
            <a:solidFill>
              <a:srgbClr val="0040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6"/>
            <p:cNvSpPr>
              <a:spLocks/>
            </p:cNvSpPr>
            <p:nvPr userDrawn="1"/>
          </p:nvSpPr>
          <p:spPr bwMode="auto">
            <a:xfrm>
              <a:off x="10442575" y="2819400"/>
              <a:ext cx="1138238" cy="101600"/>
            </a:xfrm>
            <a:custGeom>
              <a:avLst/>
              <a:gdLst>
                <a:gd name="T0" fmla="*/ 36 w 717"/>
                <a:gd name="T1" fmla="*/ 0 h 64"/>
                <a:gd name="T2" fmla="*/ 0 w 717"/>
                <a:gd name="T3" fmla="*/ 64 h 64"/>
                <a:gd name="T4" fmla="*/ 717 w 717"/>
                <a:gd name="T5" fmla="*/ 64 h 64"/>
                <a:gd name="T6" fmla="*/ 717 w 717"/>
                <a:gd name="T7" fmla="*/ 0 h 64"/>
                <a:gd name="T8" fmla="*/ 36 w 717"/>
                <a:gd name="T9" fmla="*/ 0 h 64"/>
              </a:gdLst>
              <a:ahLst/>
              <a:cxnLst>
                <a:cxn ang="0">
                  <a:pos x="T0" y="T1"/>
                </a:cxn>
                <a:cxn ang="0">
                  <a:pos x="T2" y="T3"/>
                </a:cxn>
                <a:cxn ang="0">
                  <a:pos x="T4" y="T5"/>
                </a:cxn>
                <a:cxn ang="0">
                  <a:pos x="T6" y="T7"/>
                </a:cxn>
                <a:cxn ang="0">
                  <a:pos x="T8" y="T9"/>
                </a:cxn>
              </a:cxnLst>
              <a:rect l="0" t="0" r="r" b="b"/>
              <a:pathLst>
                <a:path w="717" h="64">
                  <a:moveTo>
                    <a:pt x="36" y="0"/>
                  </a:moveTo>
                  <a:lnTo>
                    <a:pt x="0" y="64"/>
                  </a:lnTo>
                  <a:lnTo>
                    <a:pt x="717" y="64"/>
                  </a:lnTo>
                  <a:lnTo>
                    <a:pt x="717" y="0"/>
                  </a:lnTo>
                  <a:lnTo>
                    <a:pt x="36"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p:cNvSpPr>
              <a:spLocks/>
            </p:cNvSpPr>
            <p:nvPr userDrawn="1"/>
          </p:nvSpPr>
          <p:spPr bwMode="auto">
            <a:xfrm>
              <a:off x="9191625" y="2819400"/>
              <a:ext cx="1308100" cy="101600"/>
            </a:xfrm>
            <a:custGeom>
              <a:avLst/>
              <a:gdLst>
                <a:gd name="T0" fmla="*/ 36 w 824"/>
                <a:gd name="T1" fmla="*/ 0 h 64"/>
                <a:gd name="T2" fmla="*/ 0 w 824"/>
                <a:gd name="T3" fmla="*/ 64 h 64"/>
                <a:gd name="T4" fmla="*/ 791 w 824"/>
                <a:gd name="T5" fmla="*/ 64 h 64"/>
                <a:gd name="T6" fmla="*/ 824 w 824"/>
                <a:gd name="T7" fmla="*/ 0 h 64"/>
                <a:gd name="T8" fmla="*/ 36 w 824"/>
                <a:gd name="T9" fmla="*/ 0 h 64"/>
              </a:gdLst>
              <a:ahLst/>
              <a:cxnLst>
                <a:cxn ang="0">
                  <a:pos x="T0" y="T1"/>
                </a:cxn>
                <a:cxn ang="0">
                  <a:pos x="T2" y="T3"/>
                </a:cxn>
                <a:cxn ang="0">
                  <a:pos x="T4" y="T5"/>
                </a:cxn>
                <a:cxn ang="0">
                  <a:pos x="T6" y="T7"/>
                </a:cxn>
                <a:cxn ang="0">
                  <a:pos x="T8" y="T9"/>
                </a:cxn>
              </a:cxnLst>
              <a:rect l="0" t="0" r="r" b="b"/>
              <a:pathLst>
                <a:path w="824" h="64">
                  <a:moveTo>
                    <a:pt x="36" y="0"/>
                  </a:moveTo>
                  <a:lnTo>
                    <a:pt x="0" y="64"/>
                  </a:lnTo>
                  <a:lnTo>
                    <a:pt x="791" y="64"/>
                  </a:lnTo>
                  <a:lnTo>
                    <a:pt x="824" y="0"/>
                  </a:lnTo>
                  <a:lnTo>
                    <a:pt x="36" y="0"/>
                  </a:lnTo>
                  <a:close/>
                </a:path>
              </a:pathLst>
            </a:custGeom>
            <a:solidFill>
              <a:srgbClr val="007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userDrawn="1"/>
          </p:nvSpPr>
          <p:spPr bwMode="auto">
            <a:xfrm>
              <a:off x="8720138" y="2819400"/>
              <a:ext cx="536575" cy="101600"/>
            </a:xfrm>
            <a:custGeom>
              <a:avLst/>
              <a:gdLst>
                <a:gd name="T0" fmla="*/ 36 w 338"/>
                <a:gd name="T1" fmla="*/ 0 h 64"/>
                <a:gd name="T2" fmla="*/ 0 w 338"/>
                <a:gd name="T3" fmla="*/ 64 h 64"/>
                <a:gd name="T4" fmla="*/ 304 w 338"/>
                <a:gd name="T5" fmla="*/ 64 h 64"/>
                <a:gd name="T6" fmla="*/ 338 w 338"/>
                <a:gd name="T7" fmla="*/ 0 h 64"/>
                <a:gd name="T8" fmla="*/ 36 w 338"/>
                <a:gd name="T9" fmla="*/ 0 h 64"/>
              </a:gdLst>
              <a:ahLst/>
              <a:cxnLst>
                <a:cxn ang="0">
                  <a:pos x="T0" y="T1"/>
                </a:cxn>
                <a:cxn ang="0">
                  <a:pos x="T2" y="T3"/>
                </a:cxn>
                <a:cxn ang="0">
                  <a:pos x="T4" y="T5"/>
                </a:cxn>
                <a:cxn ang="0">
                  <a:pos x="T6" y="T7"/>
                </a:cxn>
                <a:cxn ang="0">
                  <a:pos x="T8" y="T9"/>
                </a:cxn>
              </a:cxnLst>
              <a:rect l="0" t="0" r="r" b="b"/>
              <a:pathLst>
                <a:path w="338" h="64">
                  <a:moveTo>
                    <a:pt x="36" y="0"/>
                  </a:moveTo>
                  <a:lnTo>
                    <a:pt x="0" y="64"/>
                  </a:lnTo>
                  <a:lnTo>
                    <a:pt x="304" y="64"/>
                  </a:lnTo>
                  <a:lnTo>
                    <a:pt x="338" y="0"/>
                  </a:lnTo>
                  <a:lnTo>
                    <a:pt x="36" y="0"/>
                  </a:lnTo>
                  <a:close/>
                </a:path>
              </a:pathLst>
            </a:custGeom>
            <a:solidFill>
              <a:srgbClr val="00B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796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w-Ink Closing Slide">
    <p:bg>
      <p:bgPr>
        <a:solidFill>
          <a:schemeClr val="bg1"/>
        </a:solidFill>
        <a:effectLst/>
      </p:bgPr>
    </p:bg>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userDrawn="1">
            <p:custDataLst>
              <p:tags r:id="rId2"/>
            </p:custDataLst>
          </p:nvPr>
        </p:nvGraphicFramePr>
        <p:xfrm>
          <a:off x="1618" y="1613"/>
          <a:ext cx="1588" cy="1587"/>
        </p:xfrm>
        <a:graphic>
          <a:graphicData uri="http://schemas.openxmlformats.org/presentationml/2006/ole">
            <mc:AlternateContent xmlns:mc="http://schemas.openxmlformats.org/markup-compatibility/2006">
              <mc:Choice xmlns:v="urn:schemas-microsoft-com:vml" Requires="v">
                <p:oleObj spid="_x0000_s3272" name="think-cell Slide" r:id="rId4" imgW="360" imgH="360" progId="TCLayout.ActiveDocument.1">
                  <p:embed/>
                </p:oleObj>
              </mc:Choice>
              <mc:Fallback>
                <p:oleObj name="think-cell Slide" r:id="rId4" imgW="360" imgH="360" progId="TCLayout.ActiveDocument.1">
                  <p:embed/>
                  <p:pic>
                    <p:nvPicPr>
                      <p:cNvPr id="2"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 y="1613"/>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5"/>
          <p:cNvGrpSpPr>
            <a:grpSpLocks noChangeAspect="1"/>
          </p:cNvGrpSpPr>
          <p:nvPr userDrawn="1"/>
        </p:nvGrpSpPr>
        <p:grpSpPr bwMode="auto">
          <a:xfrm>
            <a:off x="4084636" y="3072126"/>
            <a:ext cx="4096920" cy="726070"/>
            <a:chOff x="6050" y="3559"/>
            <a:chExt cx="666" cy="118"/>
          </a:xfrm>
          <a:solidFill>
            <a:schemeClr val="tx2"/>
          </a:solidFill>
        </p:grpSpPr>
        <p:sp>
          <p:nvSpPr>
            <p:cNvPr id="7" name="Rectangle 7"/>
            <p:cNvSpPr>
              <a:spLocks noChangeArrowheads="1"/>
            </p:cNvSpPr>
            <p:nvPr/>
          </p:nvSpPr>
          <p:spPr bwMode="auto">
            <a:xfrm>
              <a:off x="6138" y="3592"/>
              <a:ext cx="19" cy="8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 name="Freeform 8"/>
            <p:cNvSpPr>
              <a:spLocks/>
            </p:cNvSpPr>
            <p:nvPr/>
          </p:nvSpPr>
          <p:spPr bwMode="auto">
            <a:xfrm>
              <a:off x="6168" y="3590"/>
              <a:ext cx="47" cy="85"/>
            </a:xfrm>
            <a:custGeom>
              <a:avLst/>
              <a:gdLst>
                <a:gd name="T0" fmla="*/ 209 w 232"/>
                <a:gd name="T1" fmla="*/ 0 h 425"/>
                <a:gd name="T2" fmla="*/ 221 w 232"/>
                <a:gd name="T3" fmla="*/ 1 h 425"/>
                <a:gd name="T4" fmla="*/ 232 w 232"/>
                <a:gd name="T5" fmla="*/ 3 h 425"/>
                <a:gd name="T6" fmla="*/ 232 w 232"/>
                <a:gd name="T7" fmla="*/ 100 h 425"/>
                <a:gd name="T8" fmla="*/ 231 w 232"/>
                <a:gd name="T9" fmla="*/ 100 h 425"/>
                <a:gd name="T10" fmla="*/ 230 w 232"/>
                <a:gd name="T11" fmla="*/ 99 h 425"/>
                <a:gd name="T12" fmla="*/ 228 w 232"/>
                <a:gd name="T13" fmla="*/ 99 h 425"/>
                <a:gd name="T14" fmla="*/ 225 w 232"/>
                <a:gd name="T15" fmla="*/ 98 h 425"/>
                <a:gd name="T16" fmla="*/ 222 w 232"/>
                <a:gd name="T17" fmla="*/ 98 h 425"/>
                <a:gd name="T18" fmla="*/ 220 w 232"/>
                <a:gd name="T19" fmla="*/ 97 h 425"/>
                <a:gd name="T20" fmla="*/ 205 w 232"/>
                <a:gd name="T21" fmla="*/ 96 h 425"/>
                <a:gd name="T22" fmla="*/ 190 w 232"/>
                <a:gd name="T23" fmla="*/ 95 h 425"/>
                <a:gd name="T24" fmla="*/ 175 w 232"/>
                <a:gd name="T25" fmla="*/ 96 h 425"/>
                <a:gd name="T26" fmla="*/ 160 w 232"/>
                <a:gd name="T27" fmla="*/ 99 h 425"/>
                <a:gd name="T28" fmla="*/ 145 w 232"/>
                <a:gd name="T29" fmla="*/ 104 h 425"/>
                <a:gd name="T30" fmla="*/ 132 w 232"/>
                <a:gd name="T31" fmla="*/ 112 h 425"/>
                <a:gd name="T32" fmla="*/ 120 w 232"/>
                <a:gd name="T33" fmla="*/ 123 h 425"/>
                <a:gd name="T34" fmla="*/ 110 w 232"/>
                <a:gd name="T35" fmla="*/ 137 h 425"/>
                <a:gd name="T36" fmla="*/ 103 w 232"/>
                <a:gd name="T37" fmla="*/ 154 h 425"/>
                <a:gd name="T38" fmla="*/ 97 w 232"/>
                <a:gd name="T39" fmla="*/ 174 h 425"/>
                <a:gd name="T40" fmla="*/ 96 w 232"/>
                <a:gd name="T41" fmla="*/ 199 h 425"/>
                <a:gd name="T42" fmla="*/ 96 w 232"/>
                <a:gd name="T43" fmla="*/ 425 h 425"/>
                <a:gd name="T44" fmla="*/ 0 w 232"/>
                <a:gd name="T45" fmla="*/ 425 h 425"/>
                <a:gd name="T46" fmla="*/ 0 w 232"/>
                <a:gd name="T47" fmla="*/ 10 h 425"/>
                <a:gd name="T48" fmla="*/ 96 w 232"/>
                <a:gd name="T49" fmla="*/ 10 h 425"/>
                <a:gd name="T50" fmla="*/ 96 w 232"/>
                <a:gd name="T51" fmla="*/ 66 h 425"/>
                <a:gd name="T52" fmla="*/ 105 w 232"/>
                <a:gd name="T53" fmla="*/ 53 h 425"/>
                <a:gd name="T54" fmla="*/ 116 w 232"/>
                <a:gd name="T55" fmla="*/ 40 h 425"/>
                <a:gd name="T56" fmla="*/ 130 w 232"/>
                <a:gd name="T57" fmla="*/ 28 h 425"/>
                <a:gd name="T58" fmla="*/ 146 w 232"/>
                <a:gd name="T59" fmla="*/ 16 h 425"/>
                <a:gd name="T60" fmla="*/ 165 w 232"/>
                <a:gd name="T61" fmla="*/ 8 h 425"/>
                <a:gd name="T62" fmla="*/ 186 w 232"/>
                <a:gd name="T63" fmla="*/ 2 h 425"/>
                <a:gd name="T64" fmla="*/ 209 w 232"/>
                <a:gd name="T6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425">
                  <a:moveTo>
                    <a:pt x="209" y="0"/>
                  </a:moveTo>
                  <a:lnTo>
                    <a:pt x="221" y="1"/>
                  </a:lnTo>
                  <a:lnTo>
                    <a:pt x="232" y="3"/>
                  </a:lnTo>
                  <a:lnTo>
                    <a:pt x="232" y="100"/>
                  </a:lnTo>
                  <a:lnTo>
                    <a:pt x="231" y="100"/>
                  </a:lnTo>
                  <a:lnTo>
                    <a:pt x="230" y="99"/>
                  </a:lnTo>
                  <a:lnTo>
                    <a:pt x="228" y="99"/>
                  </a:lnTo>
                  <a:lnTo>
                    <a:pt x="225" y="98"/>
                  </a:lnTo>
                  <a:lnTo>
                    <a:pt x="222" y="98"/>
                  </a:lnTo>
                  <a:lnTo>
                    <a:pt x="220" y="97"/>
                  </a:lnTo>
                  <a:lnTo>
                    <a:pt x="205" y="96"/>
                  </a:lnTo>
                  <a:lnTo>
                    <a:pt x="190" y="95"/>
                  </a:lnTo>
                  <a:lnTo>
                    <a:pt x="175" y="96"/>
                  </a:lnTo>
                  <a:lnTo>
                    <a:pt x="160" y="99"/>
                  </a:lnTo>
                  <a:lnTo>
                    <a:pt x="145" y="104"/>
                  </a:lnTo>
                  <a:lnTo>
                    <a:pt x="132" y="112"/>
                  </a:lnTo>
                  <a:lnTo>
                    <a:pt x="120" y="123"/>
                  </a:lnTo>
                  <a:lnTo>
                    <a:pt x="110" y="137"/>
                  </a:lnTo>
                  <a:lnTo>
                    <a:pt x="103" y="154"/>
                  </a:lnTo>
                  <a:lnTo>
                    <a:pt x="97" y="174"/>
                  </a:lnTo>
                  <a:lnTo>
                    <a:pt x="96" y="199"/>
                  </a:lnTo>
                  <a:lnTo>
                    <a:pt x="96" y="425"/>
                  </a:lnTo>
                  <a:lnTo>
                    <a:pt x="0" y="425"/>
                  </a:lnTo>
                  <a:lnTo>
                    <a:pt x="0" y="10"/>
                  </a:lnTo>
                  <a:lnTo>
                    <a:pt x="96" y="10"/>
                  </a:lnTo>
                  <a:lnTo>
                    <a:pt x="96" y="66"/>
                  </a:lnTo>
                  <a:lnTo>
                    <a:pt x="105" y="53"/>
                  </a:lnTo>
                  <a:lnTo>
                    <a:pt x="116" y="40"/>
                  </a:lnTo>
                  <a:lnTo>
                    <a:pt x="130" y="28"/>
                  </a:lnTo>
                  <a:lnTo>
                    <a:pt x="146" y="16"/>
                  </a:lnTo>
                  <a:lnTo>
                    <a:pt x="165" y="8"/>
                  </a:lnTo>
                  <a:lnTo>
                    <a:pt x="186" y="2"/>
                  </a:lnTo>
                  <a:lnTo>
                    <a:pt x="2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Freeform 9"/>
            <p:cNvSpPr>
              <a:spLocks/>
            </p:cNvSpPr>
            <p:nvPr/>
          </p:nvSpPr>
          <p:spPr bwMode="auto">
            <a:xfrm>
              <a:off x="6216" y="3590"/>
              <a:ext cx="65" cy="87"/>
            </a:xfrm>
            <a:custGeom>
              <a:avLst/>
              <a:gdLst>
                <a:gd name="T0" fmla="*/ 202 w 325"/>
                <a:gd name="T1" fmla="*/ 2 h 435"/>
                <a:gd name="T2" fmla="*/ 259 w 325"/>
                <a:gd name="T3" fmla="*/ 17 h 435"/>
                <a:gd name="T4" fmla="*/ 308 w 325"/>
                <a:gd name="T5" fmla="*/ 47 h 435"/>
                <a:gd name="T6" fmla="*/ 237 w 325"/>
                <a:gd name="T7" fmla="*/ 105 h 435"/>
                <a:gd name="T8" fmla="*/ 194 w 325"/>
                <a:gd name="T9" fmla="*/ 88 h 435"/>
                <a:gd name="T10" fmla="*/ 154 w 325"/>
                <a:gd name="T11" fmla="*/ 87 h 435"/>
                <a:gd name="T12" fmla="*/ 128 w 325"/>
                <a:gd name="T13" fmla="*/ 97 h 435"/>
                <a:gd name="T14" fmla="*/ 116 w 325"/>
                <a:gd name="T15" fmla="*/ 115 h 435"/>
                <a:gd name="T16" fmla="*/ 115 w 325"/>
                <a:gd name="T17" fmla="*/ 133 h 435"/>
                <a:gd name="T18" fmla="*/ 122 w 325"/>
                <a:gd name="T19" fmla="*/ 151 h 435"/>
                <a:gd name="T20" fmla="*/ 142 w 325"/>
                <a:gd name="T21" fmla="*/ 167 h 435"/>
                <a:gd name="T22" fmla="*/ 181 w 325"/>
                <a:gd name="T23" fmla="*/ 181 h 435"/>
                <a:gd name="T24" fmla="*/ 250 w 325"/>
                <a:gd name="T25" fmla="*/ 204 h 435"/>
                <a:gd name="T26" fmla="*/ 293 w 325"/>
                <a:gd name="T27" fmla="*/ 230 h 435"/>
                <a:gd name="T28" fmla="*/ 318 w 325"/>
                <a:gd name="T29" fmla="*/ 265 h 435"/>
                <a:gd name="T30" fmla="*/ 325 w 325"/>
                <a:gd name="T31" fmla="*/ 311 h 435"/>
                <a:gd name="T32" fmla="*/ 318 w 325"/>
                <a:gd name="T33" fmla="*/ 356 h 435"/>
                <a:gd name="T34" fmla="*/ 295 w 325"/>
                <a:gd name="T35" fmla="*/ 392 h 435"/>
                <a:gd name="T36" fmla="*/ 257 w 325"/>
                <a:gd name="T37" fmla="*/ 419 h 435"/>
                <a:gd name="T38" fmla="*/ 202 w 325"/>
                <a:gd name="T39" fmla="*/ 433 h 435"/>
                <a:gd name="T40" fmla="*/ 130 w 325"/>
                <a:gd name="T41" fmla="*/ 432 h 435"/>
                <a:gd name="T42" fmla="*/ 61 w 325"/>
                <a:gd name="T43" fmla="*/ 414 h 435"/>
                <a:gd name="T44" fmla="*/ 0 w 325"/>
                <a:gd name="T45" fmla="*/ 374 h 435"/>
                <a:gd name="T46" fmla="*/ 74 w 325"/>
                <a:gd name="T47" fmla="*/ 320 h 435"/>
                <a:gd name="T48" fmla="*/ 120 w 325"/>
                <a:gd name="T49" fmla="*/ 343 h 435"/>
                <a:gd name="T50" fmla="*/ 168 w 325"/>
                <a:gd name="T51" fmla="*/ 350 h 435"/>
                <a:gd name="T52" fmla="*/ 202 w 325"/>
                <a:gd name="T53" fmla="*/ 344 h 435"/>
                <a:gd name="T54" fmla="*/ 221 w 325"/>
                <a:gd name="T55" fmla="*/ 330 h 435"/>
                <a:gd name="T56" fmla="*/ 227 w 325"/>
                <a:gd name="T57" fmla="*/ 309 h 435"/>
                <a:gd name="T58" fmla="*/ 221 w 325"/>
                <a:gd name="T59" fmla="*/ 288 h 435"/>
                <a:gd name="T60" fmla="*/ 198 w 325"/>
                <a:gd name="T61" fmla="*/ 271 h 435"/>
                <a:gd name="T62" fmla="*/ 152 w 325"/>
                <a:gd name="T63" fmla="*/ 256 h 435"/>
                <a:gd name="T64" fmla="*/ 89 w 325"/>
                <a:gd name="T65" fmla="*/ 233 h 435"/>
                <a:gd name="T66" fmla="*/ 48 w 325"/>
                <a:gd name="T67" fmla="*/ 204 h 435"/>
                <a:gd name="T68" fmla="*/ 26 w 325"/>
                <a:gd name="T69" fmla="*/ 167 h 435"/>
                <a:gd name="T70" fmla="*/ 18 w 325"/>
                <a:gd name="T71" fmla="*/ 122 h 435"/>
                <a:gd name="T72" fmla="*/ 24 w 325"/>
                <a:gd name="T73" fmla="*/ 89 h 435"/>
                <a:gd name="T74" fmla="*/ 41 w 325"/>
                <a:gd name="T75" fmla="*/ 56 h 435"/>
                <a:gd name="T76" fmla="*/ 70 w 325"/>
                <a:gd name="T77" fmla="*/ 28 h 435"/>
                <a:gd name="T78" fmla="*/ 113 w 325"/>
                <a:gd name="T79" fmla="*/ 8 h 435"/>
                <a:gd name="T80" fmla="*/ 172 w 325"/>
                <a:gd name="T8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5" h="435">
                  <a:moveTo>
                    <a:pt x="172" y="0"/>
                  </a:moveTo>
                  <a:lnTo>
                    <a:pt x="202" y="2"/>
                  </a:lnTo>
                  <a:lnTo>
                    <a:pt x="231" y="8"/>
                  </a:lnTo>
                  <a:lnTo>
                    <a:pt x="259" y="17"/>
                  </a:lnTo>
                  <a:lnTo>
                    <a:pt x="284" y="31"/>
                  </a:lnTo>
                  <a:lnTo>
                    <a:pt x="308" y="47"/>
                  </a:lnTo>
                  <a:lnTo>
                    <a:pt x="256" y="118"/>
                  </a:lnTo>
                  <a:lnTo>
                    <a:pt x="237" y="105"/>
                  </a:lnTo>
                  <a:lnTo>
                    <a:pt x="216" y="94"/>
                  </a:lnTo>
                  <a:lnTo>
                    <a:pt x="194" y="88"/>
                  </a:lnTo>
                  <a:lnTo>
                    <a:pt x="172" y="85"/>
                  </a:lnTo>
                  <a:lnTo>
                    <a:pt x="154" y="87"/>
                  </a:lnTo>
                  <a:lnTo>
                    <a:pt x="140" y="91"/>
                  </a:lnTo>
                  <a:lnTo>
                    <a:pt x="128" y="97"/>
                  </a:lnTo>
                  <a:lnTo>
                    <a:pt x="120" y="106"/>
                  </a:lnTo>
                  <a:lnTo>
                    <a:pt x="116" y="115"/>
                  </a:lnTo>
                  <a:lnTo>
                    <a:pt x="114" y="126"/>
                  </a:lnTo>
                  <a:lnTo>
                    <a:pt x="115" y="133"/>
                  </a:lnTo>
                  <a:lnTo>
                    <a:pt x="117" y="143"/>
                  </a:lnTo>
                  <a:lnTo>
                    <a:pt x="122" y="151"/>
                  </a:lnTo>
                  <a:lnTo>
                    <a:pt x="130" y="159"/>
                  </a:lnTo>
                  <a:lnTo>
                    <a:pt x="142" y="167"/>
                  </a:lnTo>
                  <a:lnTo>
                    <a:pt x="159" y="175"/>
                  </a:lnTo>
                  <a:lnTo>
                    <a:pt x="181" y="181"/>
                  </a:lnTo>
                  <a:lnTo>
                    <a:pt x="218" y="193"/>
                  </a:lnTo>
                  <a:lnTo>
                    <a:pt x="250" y="204"/>
                  </a:lnTo>
                  <a:lnTo>
                    <a:pt x="274" y="216"/>
                  </a:lnTo>
                  <a:lnTo>
                    <a:pt x="293" y="230"/>
                  </a:lnTo>
                  <a:lnTo>
                    <a:pt x="309" y="247"/>
                  </a:lnTo>
                  <a:lnTo>
                    <a:pt x="318" y="265"/>
                  </a:lnTo>
                  <a:lnTo>
                    <a:pt x="324" y="286"/>
                  </a:lnTo>
                  <a:lnTo>
                    <a:pt x="325" y="311"/>
                  </a:lnTo>
                  <a:lnTo>
                    <a:pt x="324" y="334"/>
                  </a:lnTo>
                  <a:lnTo>
                    <a:pt x="318" y="356"/>
                  </a:lnTo>
                  <a:lnTo>
                    <a:pt x="309" y="375"/>
                  </a:lnTo>
                  <a:lnTo>
                    <a:pt x="295" y="392"/>
                  </a:lnTo>
                  <a:lnTo>
                    <a:pt x="278" y="406"/>
                  </a:lnTo>
                  <a:lnTo>
                    <a:pt x="257" y="419"/>
                  </a:lnTo>
                  <a:lnTo>
                    <a:pt x="231" y="427"/>
                  </a:lnTo>
                  <a:lnTo>
                    <a:pt x="202" y="433"/>
                  </a:lnTo>
                  <a:lnTo>
                    <a:pt x="168" y="435"/>
                  </a:lnTo>
                  <a:lnTo>
                    <a:pt x="130" y="432"/>
                  </a:lnTo>
                  <a:lnTo>
                    <a:pt x="96" y="425"/>
                  </a:lnTo>
                  <a:lnTo>
                    <a:pt x="61" y="414"/>
                  </a:lnTo>
                  <a:lnTo>
                    <a:pt x="30" y="396"/>
                  </a:lnTo>
                  <a:lnTo>
                    <a:pt x="0" y="374"/>
                  </a:lnTo>
                  <a:lnTo>
                    <a:pt x="53" y="302"/>
                  </a:lnTo>
                  <a:lnTo>
                    <a:pt x="74" y="320"/>
                  </a:lnTo>
                  <a:lnTo>
                    <a:pt x="97" y="333"/>
                  </a:lnTo>
                  <a:lnTo>
                    <a:pt x="120" y="343"/>
                  </a:lnTo>
                  <a:lnTo>
                    <a:pt x="144" y="348"/>
                  </a:lnTo>
                  <a:lnTo>
                    <a:pt x="168" y="350"/>
                  </a:lnTo>
                  <a:lnTo>
                    <a:pt x="186" y="348"/>
                  </a:lnTo>
                  <a:lnTo>
                    <a:pt x="202" y="344"/>
                  </a:lnTo>
                  <a:lnTo>
                    <a:pt x="213" y="338"/>
                  </a:lnTo>
                  <a:lnTo>
                    <a:pt x="221" y="330"/>
                  </a:lnTo>
                  <a:lnTo>
                    <a:pt x="226" y="320"/>
                  </a:lnTo>
                  <a:lnTo>
                    <a:pt x="227" y="309"/>
                  </a:lnTo>
                  <a:lnTo>
                    <a:pt x="226" y="298"/>
                  </a:lnTo>
                  <a:lnTo>
                    <a:pt x="221" y="288"/>
                  </a:lnTo>
                  <a:lnTo>
                    <a:pt x="212" y="279"/>
                  </a:lnTo>
                  <a:lnTo>
                    <a:pt x="198" y="271"/>
                  </a:lnTo>
                  <a:lnTo>
                    <a:pt x="177" y="263"/>
                  </a:lnTo>
                  <a:lnTo>
                    <a:pt x="152" y="256"/>
                  </a:lnTo>
                  <a:lnTo>
                    <a:pt x="117" y="245"/>
                  </a:lnTo>
                  <a:lnTo>
                    <a:pt x="89" y="233"/>
                  </a:lnTo>
                  <a:lnTo>
                    <a:pt x="65" y="219"/>
                  </a:lnTo>
                  <a:lnTo>
                    <a:pt x="48" y="204"/>
                  </a:lnTo>
                  <a:lnTo>
                    <a:pt x="35" y="186"/>
                  </a:lnTo>
                  <a:lnTo>
                    <a:pt x="26" y="167"/>
                  </a:lnTo>
                  <a:lnTo>
                    <a:pt x="20" y="146"/>
                  </a:lnTo>
                  <a:lnTo>
                    <a:pt x="18" y="122"/>
                  </a:lnTo>
                  <a:lnTo>
                    <a:pt x="19" y="106"/>
                  </a:lnTo>
                  <a:lnTo>
                    <a:pt x="24" y="89"/>
                  </a:lnTo>
                  <a:lnTo>
                    <a:pt x="31" y="71"/>
                  </a:lnTo>
                  <a:lnTo>
                    <a:pt x="41" y="56"/>
                  </a:lnTo>
                  <a:lnTo>
                    <a:pt x="54" y="41"/>
                  </a:lnTo>
                  <a:lnTo>
                    <a:pt x="70" y="28"/>
                  </a:lnTo>
                  <a:lnTo>
                    <a:pt x="90" y="16"/>
                  </a:lnTo>
                  <a:lnTo>
                    <a:pt x="113" y="8"/>
                  </a:lnTo>
                  <a:lnTo>
                    <a:pt x="141" y="2"/>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Freeform 10"/>
            <p:cNvSpPr>
              <a:spLocks/>
            </p:cNvSpPr>
            <p:nvPr/>
          </p:nvSpPr>
          <p:spPr bwMode="auto">
            <a:xfrm>
              <a:off x="6285" y="3575"/>
              <a:ext cx="55" cy="102"/>
            </a:xfrm>
            <a:custGeom>
              <a:avLst/>
              <a:gdLst>
                <a:gd name="T0" fmla="*/ 58 w 277"/>
                <a:gd name="T1" fmla="*/ 0 h 512"/>
                <a:gd name="T2" fmla="*/ 154 w 277"/>
                <a:gd name="T3" fmla="*/ 0 h 512"/>
                <a:gd name="T4" fmla="*/ 154 w 277"/>
                <a:gd name="T5" fmla="*/ 87 h 512"/>
                <a:gd name="T6" fmla="*/ 249 w 277"/>
                <a:gd name="T7" fmla="*/ 87 h 512"/>
                <a:gd name="T8" fmla="*/ 249 w 277"/>
                <a:gd name="T9" fmla="*/ 170 h 512"/>
                <a:gd name="T10" fmla="*/ 154 w 277"/>
                <a:gd name="T11" fmla="*/ 170 h 512"/>
                <a:gd name="T12" fmla="*/ 154 w 277"/>
                <a:gd name="T13" fmla="*/ 375 h 512"/>
                <a:gd name="T14" fmla="*/ 156 w 277"/>
                <a:gd name="T15" fmla="*/ 392 h 512"/>
                <a:gd name="T16" fmla="*/ 160 w 277"/>
                <a:gd name="T17" fmla="*/ 405 h 512"/>
                <a:gd name="T18" fmla="*/ 166 w 277"/>
                <a:gd name="T19" fmla="*/ 415 h 512"/>
                <a:gd name="T20" fmla="*/ 176 w 277"/>
                <a:gd name="T21" fmla="*/ 422 h 512"/>
                <a:gd name="T22" fmla="*/ 188 w 277"/>
                <a:gd name="T23" fmla="*/ 426 h 512"/>
                <a:gd name="T24" fmla="*/ 201 w 277"/>
                <a:gd name="T25" fmla="*/ 428 h 512"/>
                <a:gd name="T26" fmla="*/ 217 w 277"/>
                <a:gd name="T27" fmla="*/ 426 h 512"/>
                <a:gd name="T28" fmla="*/ 231 w 277"/>
                <a:gd name="T29" fmla="*/ 422 h 512"/>
                <a:gd name="T30" fmla="*/ 246 w 277"/>
                <a:gd name="T31" fmla="*/ 414 h 512"/>
                <a:gd name="T32" fmla="*/ 277 w 277"/>
                <a:gd name="T33" fmla="*/ 492 h 512"/>
                <a:gd name="T34" fmla="*/ 261 w 277"/>
                <a:gd name="T35" fmla="*/ 500 h 512"/>
                <a:gd name="T36" fmla="*/ 241 w 277"/>
                <a:gd name="T37" fmla="*/ 506 h 512"/>
                <a:gd name="T38" fmla="*/ 219 w 277"/>
                <a:gd name="T39" fmla="*/ 510 h 512"/>
                <a:gd name="T40" fmla="*/ 196 w 277"/>
                <a:gd name="T41" fmla="*/ 512 h 512"/>
                <a:gd name="T42" fmla="*/ 167 w 277"/>
                <a:gd name="T43" fmla="*/ 510 h 512"/>
                <a:gd name="T44" fmla="*/ 141 w 277"/>
                <a:gd name="T45" fmla="*/ 505 h 512"/>
                <a:gd name="T46" fmla="*/ 118 w 277"/>
                <a:gd name="T47" fmla="*/ 496 h 512"/>
                <a:gd name="T48" fmla="*/ 100 w 277"/>
                <a:gd name="T49" fmla="*/ 483 h 512"/>
                <a:gd name="T50" fmla="*/ 85 w 277"/>
                <a:gd name="T51" fmla="*/ 468 h 512"/>
                <a:gd name="T52" fmla="*/ 73 w 277"/>
                <a:gd name="T53" fmla="*/ 450 h 512"/>
                <a:gd name="T54" fmla="*/ 64 w 277"/>
                <a:gd name="T55" fmla="*/ 427 h 512"/>
                <a:gd name="T56" fmla="*/ 59 w 277"/>
                <a:gd name="T57" fmla="*/ 403 h 512"/>
                <a:gd name="T58" fmla="*/ 58 w 277"/>
                <a:gd name="T59" fmla="*/ 374 h 512"/>
                <a:gd name="T60" fmla="*/ 58 w 277"/>
                <a:gd name="T61" fmla="*/ 170 h 512"/>
                <a:gd name="T62" fmla="*/ 0 w 277"/>
                <a:gd name="T63" fmla="*/ 170 h 512"/>
                <a:gd name="T64" fmla="*/ 0 w 277"/>
                <a:gd name="T65" fmla="*/ 87 h 512"/>
                <a:gd name="T66" fmla="*/ 58 w 277"/>
                <a:gd name="T67" fmla="*/ 87 h 512"/>
                <a:gd name="T68" fmla="*/ 58 w 277"/>
                <a:gd name="T6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512">
                  <a:moveTo>
                    <a:pt x="58" y="0"/>
                  </a:moveTo>
                  <a:lnTo>
                    <a:pt x="154" y="0"/>
                  </a:lnTo>
                  <a:lnTo>
                    <a:pt x="154" y="87"/>
                  </a:lnTo>
                  <a:lnTo>
                    <a:pt x="249" y="87"/>
                  </a:lnTo>
                  <a:lnTo>
                    <a:pt x="249" y="170"/>
                  </a:lnTo>
                  <a:lnTo>
                    <a:pt x="154" y="170"/>
                  </a:lnTo>
                  <a:lnTo>
                    <a:pt x="154" y="375"/>
                  </a:lnTo>
                  <a:lnTo>
                    <a:pt x="156" y="392"/>
                  </a:lnTo>
                  <a:lnTo>
                    <a:pt x="160" y="405"/>
                  </a:lnTo>
                  <a:lnTo>
                    <a:pt x="166" y="415"/>
                  </a:lnTo>
                  <a:lnTo>
                    <a:pt x="176" y="422"/>
                  </a:lnTo>
                  <a:lnTo>
                    <a:pt x="188" y="426"/>
                  </a:lnTo>
                  <a:lnTo>
                    <a:pt x="201" y="428"/>
                  </a:lnTo>
                  <a:lnTo>
                    <a:pt x="217" y="426"/>
                  </a:lnTo>
                  <a:lnTo>
                    <a:pt x="231" y="422"/>
                  </a:lnTo>
                  <a:lnTo>
                    <a:pt x="246" y="414"/>
                  </a:lnTo>
                  <a:lnTo>
                    <a:pt x="277" y="492"/>
                  </a:lnTo>
                  <a:lnTo>
                    <a:pt x="261" y="500"/>
                  </a:lnTo>
                  <a:lnTo>
                    <a:pt x="241" y="506"/>
                  </a:lnTo>
                  <a:lnTo>
                    <a:pt x="219" y="510"/>
                  </a:lnTo>
                  <a:lnTo>
                    <a:pt x="196" y="512"/>
                  </a:lnTo>
                  <a:lnTo>
                    <a:pt x="167" y="510"/>
                  </a:lnTo>
                  <a:lnTo>
                    <a:pt x="141" y="505"/>
                  </a:lnTo>
                  <a:lnTo>
                    <a:pt x="118" y="496"/>
                  </a:lnTo>
                  <a:lnTo>
                    <a:pt x="100" y="483"/>
                  </a:lnTo>
                  <a:lnTo>
                    <a:pt x="85" y="468"/>
                  </a:lnTo>
                  <a:lnTo>
                    <a:pt x="73" y="450"/>
                  </a:lnTo>
                  <a:lnTo>
                    <a:pt x="64" y="427"/>
                  </a:lnTo>
                  <a:lnTo>
                    <a:pt x="59" y="403"/>
                  </a:lnTo>
                  <a:lnTo>
                    <a:pt x="58" y="374"/>
                  </a:lnTo>
                  <a:lnTo>
                    <a:pt x="58" y="170"/>
                  </a:lnTo>
                  <a:lnTo>
                    <a:pt x="0" y="170"/>
                  </a:lnTo>
                  <a:lnTo>
                    <a:pt x="0" y="87"/>
                  </a:lnTo>
                  <a:lnTo>
                    <a:pt x="58" y="87"/>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1" name="Freeform 11"/>
            <p:cNvSpPr>
              <a:spLocks/>
            </p:cNvSpPr>
            <p:nvPr/>
          </p:nvSpPr>
          <p:spPr bwMode="auto">
            <a:xfrm>
              <a:off x="6553" y="3575"/>
              <a:ext cx="56" cy="102"/>
            </a:xfrm>
            <a:custGeom>
              <a:avLst/>
              <a:gdLst>
                <a:gd name="T0" fmla="*/ 58 w 278"/>
                <a:gd name="T1" fmla="*/ 0 h 512"/>
                <a:gd name="T2" fmla="*/ 154 w 278"/>
                <a:gd name="T3" fmla="*/ 0 h 512"/>
                <a:gd name="T4" fmla="*/ 154 w 278"/>
                <a:gd name="T5" fmla="*/ 87 h 512"/>
                <a:gd name="T6" fmla="*/ 248 w 278"/>
                <a:gd name="T7" fmla="*/ 87 h 512"/>
                <a:gd name="T8" fmla="*/ 248 w 278"/>
                <a:gd name="T9" fmla="*/ 170 h 512"/>
                <a:gd name="T10" fmla="*/ 154 w 278"/>
                <a:gd name="T11" fmla="*/ 170 h 512"/>
                <a:gd name="T12" fmla="*/ 154 w 278"/>
                <a:gd name="T13" fmla="*/ 375 h 512"/>
                <a:gd name="T14" fmla="*/ 156 w 278"/>
                <a:gd name="T15" fmla="*/ 392 h 512"/>
                <a:gd name="T16" fmla="*/ 160 w 278"/>
                <a:gd name="T17" fmla="*/ 405 h 512"/>
                <a:gd name="T18" fmla="*/ 167 w 278"/>
                <a:gd name="T19" fmla="*/ 415 h 512"/>
                <a:gd name="T20" fmla="*/ 176 w 278"/>
                <a:gd name="T21" fmla="*/ 422 h 512"/>
                <a:gd name="T22" fmla="*/ 187 w 278"/>
                <a:gd name="T23" fmla="*/ 426 h 512"/>
                <a:gd name="T24" fmla="*/ 200 w 278"/>
                <a:gd name="T25" fmla="*/ 428 h 512"/>
                <a:gd name="T26" fmla="*/ 218 w 278"/>
                <a:gd name="T27" fmla="*/ 426 h 512"/>
                <a:gd name="T28" fmla="*/ 232 w 278"/>
                <a:gd name="T29" fmla="*/ 422 h 512"/>
                <a:gd name="T30" fmla="*/ 246 w 278"/>
                <a:gd name="T31" fmla="*/ 414 h 512"/>
                <a:gd name="T32" fmla="*/ 278 w 278"/>
                <a:gd name="T33" fmla="*/ 492 h 512"/>
                <a:gd name="T34" fmla="*/ 261 w 278"/>
                <a:gd name="T35" fmla="*/ 500 h 512"/>
                <a:gd name="T36" fmla="*/ 241 w 278"/>
                <a:gd name="T37" fmla="*/ 506 h 512"/>
                <a:gd name="T38" fmla="*/ 219 w 278"/>
                <a:gd name="T39" fmla="*/ 510 h 512"/>
                <a:gd name="T40" fmla="*/ 196 w 278"/>
                <a:gd name="T41" fmla="*/ 512 h 512"/>
                <a:gd name="T42" fmla="*/ 167 w 278"/>
                <a:gd name="T43" fmla="*/ 510 h 512"/>
                <a:gd name="T44" fmla="*/ 141 w 278"/>
                <a:gd name="T45" fmla="*/ 505 h 512"/>
                <a:gd name="T46" fmla="*/ 119 w 278"/>
                <a:gd name="T47" fmla="*/ 496 h 512"/>
                <a:gd name="T48" fmla="*/ 101 w 278"/>
                <a:gd name="T49" fmla="*/ 483 h 512"/>
                <a:gd name="T50" fmla="*/ 85 w 278"/>
                <a:gd name="T51" fmla="*/ 468 h 512"/>
                <a:gd name="T52" fmla="*/ 73 w 278"/>
                <a:gd name="T53" fmla="*/ 450 h 512"/>
                <a:gd name="T54" fmla="*/ 65 w 278"/>
                <a:gd name="T55" fmla="*/ 427 h 512"/>
                <a:gd name="T56" fmla="*/ 60 w 278"/>
                <a:gd name="T57" fmla="*/ 403 h 512"/>
                <a:gd name="T58" fmla="*/ 58 w 278"/>
                <a:gd name="T59" fmla="*/ 374 h 512"/>
                <a:gd name="T60" fmla="*/ 58 w 278"/>
                <a:gd name="T61" fmla="*/ 170 h 512"/>
                <a:gd name="T62" fmla="*/ 0 w 278"/>
                <a:gd name="T63" fmla="*/ 170 h 512"/>
                <a:gd name="T64" fmla="*/ 0 w 278"/>
                <a:gd name="T65" fmla="*/ 87 h 512"/>
                <a:gd name="T66" fmla="*/ 58 w 278"/>
                <a:gd name="T67" fmla="*/ 87 h 512"/>
                <a:gd name="T68" fmla="*/ 58 w 278"/>
                <a:gd name="T6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512">
                  <a:moveTo>
                    <a:pt x="58" y="0"/>
                  </a:moveTo>
                  <a:lnTo>
                    <a:pt x="154" y="0"/>
                  </a:lnTo>
                  <a:lnTo>
                    <a:pt x="154" y="87"/>
                  </a:lnTo>
                  <a:lnTo>
                    <a:pt x="248" y="87"/>
                  </a:lnTo>
                  <a:lnTo>
                    <a:pt x="248" y="170"/>
                  </a:lnTo>
                  <a:lnTo>
                    <a:pt x="154" y="170"/>
                  </a:lnTo>
                  <a:lnTo>
                    <a:pt x="154" y="375"/>
                  </a:lnTo>
                  <a:lnTo>
                    <a:pt x="156" y="392"/>
                  </a:lnTo>
                  <a:lnTo>
                    <a:pt x="160" y="405"/>
                  </a:lnTo>
                  <a:lnTo>
                    <a:pt x="167" y="415"/>
                  </a:lnTo>
                  <a:lnTo>
                    <a:pt x="176" y="422"/>
                  </a:lnTo>
                  <a:lnTo>
                    <a:pt x="187" y="426"/>
                  </a:lnTo>
                  <a:lnTo>
                    <a:pt x="200" y="428"/>
                  </a:lnTo>
                  <a:lnTo>
                    <a:pt x="218" y="426"/>
                  </a:lnTo>
                  <a:lnTo>
                    <a:pt x="232" y="422"/>
                  </a:lnTo>
                  <a:lnTo>
                    <a:pt x="246" y="414"/>
                  </a:lnTo>
                  <a:lnTo>
                    <a:pt x="278" y="492"/>
                  </a:lnTo>
                  <a:lnTo>
                    <a:pt x="261" y="500"/>
                  </a:lnTo>
                  <a:lnTo>
                    <a:pt x="241" y="506"/>
                  </a:lnTo>
                  <a:lnTo>
                    <a:pt x="219" y="510"/>
                  </a:lnTo>
                  <a:lnTo>
                    <a:pt x="196" y="512"/>
                  </a:lnTo>
                  <a:lnTo>
                    <a:pt x="167" y="510"/>
                  </a:lnTo>
                  <a:lnTo>
                    <a:pt x="141" y="505"/>
                  </a:lnTo>
                  <a:lnTo>
                    <a:pt x="119" y="496"/>
                  </a:lnTo>
                  <a:lnTo>
                    <a:pt x="101" y="483"/>
                  </a:lnTo>
                  <a:lnTo>
                    <a:pt x="85" y="468"/>
                  </a:lnTo>
                  <a:lnTo>
                    <a:pt x="73" y="450"/>
                  </a:lnTo>
                  <a:lnTo>
                    <a:pt x="65" y="427"/>
                  </a:lnTo>
                  <a:lnTo>
                    <a:pt x="60" y="403"/>
                  </a:lnTo>
                  <a:lnTo>
                    <a:pt x="58" y="374"/>
                  </a:lnTo>
                  <a:lnTo>
                    <a:pt x="58" y="170"/>
                  </a:lnTo>
                  <a:lnTo>
                    <a:pt x="0" y="170"/>
                  </a:lnTo>
                  <a:lnTo>
                    <a:pt x="0" y="87"/>
                  </a:lnTo>
                  <a:lnTo>
                    <a:pt x="58" y="87"/>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2" name="Freeform 12"/>
            <p:cNvSpPr>
              <a:spLocks noEditPoints="1"/>
            </p:cNvSpPr>
            <p:nvPr/>
          </p:nvSpPr>
          <p:spPr bwMode="auto">
            <a:xfrm>
              <a:off x="6473" y="3590"/>
              <a:ext cx="75" cy="87"/>
            </a:xfrm>
            <a:custGeom>
              <a:avLst/>
              <a:gdLst>
                <a:gd name="T0" fmla="*/ 154 w 378"/>
                <a:gd name="T1" fmla="*/ 236 h 435"/>
                <a:gd name="T2" fmla="*/ 119 w 378"/>
                <a:gd name="T3" fmla="*/ 251 h 435"/>
                <a:gd name="T4" fmla="*/ 97 w 378"/>
                <a:gd name="T5" fmla="*/ 273 h 435"/>
                <a:gd name="T6" fmla="*/ 90 w 378"/>
                <a:gd name="T7" fmla="*/ 298 h 435"/>
                <a:gd name="T8" fmla="*/ 98 w 378"/>
                <a:gd name="T9" fmla="*/ 328 h 435"/>
                <a:gd name="T10" fmla="*/ 123 w 378"/>
                <a:gd name="T11" fmla="*/ 348 h 435"/>
                <a:gd name="T12" fmla="*/ 158 w 378"/>
                <a:gd name="T13" fmla="*/ 358 h 435"/>
                <a:gd name="T14" fmla="*/ 202 w 378"/>
                <a:gd name="T15" fmla="*/ 357 h 435"/>
                <a:gd name="T16" fmla="*/ 242 w 378"/>
                <a:gd name="T17" fmla="*/ 335 h 435"/>
                <a:gd name="T18" fmla="*/ 271 w 378"/>
                <a:gd name="T19" fmla="*/ 298 h 435"/>
                <a:gd name="T20" fmla="*/ 282 w 378"/>
                <a:gd name="T21" fmla="*/ 252 h 435"/>
                <a:gd name="T22" fmla="*/ 233 w 378"/>
                <a:gd name="T23" fmla="*/ 239 h 435"/>
                <a:gd name="T24" fmla="*/ 179 w 378"/>
                <a:gd name="T25" fmla="*/ 235 h 435"/>
                <a:gd name="T26" fmla="*/ 220 w 378"/>
                <a:gd name="T27" fmla="*/ 2 h 435"/>
                <a:gd name="T28" fmla="*/ 284 w 378"/>
                <a:gd name="T29" fmla="*/ 14 h 435"/>
                <a:gd name="T30" fmla="*/ 330 w 378"/>
                <a:gd name="T31" fmla="*/ 40 h 435"/>
                <a:gd name="T32" fmla="*/ 361 w 378"/>
                <a:gd name="T33" fmla="*/ 81 h 435"/>
                <a:gd name="T34" fmla="*/ 376 w 378"/>
                <a:gd name="T35" fmla="*/ 136 h 435"/>
                <a:gd name="T36" fmla="*/ 378 w 378"/>
                <a:gd name="T37" fmla="*/ 425 h 435"/>
                <a:gd name="T38" fmla="*/ 282 w 378"/>
                <a:gd name="T39" fmla="*/ 377 h 435"/>
                <a:gd name="T40" fmla="*/ 251 w 378"/>
                <a:gd name="T41" fmla="*/ 410 h 435"/>
                <a:gd name="T42" fmla="*/ 210 w 378"/>
                <a:gd name="T43" fmla="*/ 428 h 435"/>
                <a:gd name="T44" fmla="*/ 156 w 378"/>
                <a:gd name="T45" fmla="*/ 435 h 435"/>
                <a:gd name="T46" fmla="*/ 95 w 378"/>
                <a:gd name="T47" fmla="*/ 427 h 435"/>
                <a:gd name="T48" fmla="*/ 49 w 378"/>
                <a:gd name="T49" fmla="*/ 404 h 435"/>
                <a:gd name="T50" fmla="*/ 18 w 378"/>
                <a:gd name="T51" fmla="*/ 370 h 435"/>
                <a:gd name="T52" fmla="*/ 2 w 378"/>
                <a:gd name="T53" fmla="*/ 325 h 435"/>
                <a:gd name="T54" fmla="*/ 2 w 378"/>
                <a:gd name="T55" fmla="*/ 273 h 435"/>
                <a:gd name="T56" fmla="*/ 20 w 378"/>
                <a:gd name="T57" fmla="*/ 227 h 435"/>
                <a:gd name="T58" fmla="*/ 52 w 378"/>
                <a:gd name="T59" fmla="*/ 193 h 435"/>
                <a:gd name="T60" fmla="*/ 101 w 378"/>
                <a:gd name="T61" fmla="*/ 169 h 435"/>
                <a:gd name="T62" fmla="*/ 164 w 378"/>
                <a:gd name="T63" fmla="*/ 161 h 435"/>
                <a:gd name="T64" fmla="*/ 218 w 378"/>
                <a:gd name="T65" fmla="*/ 165 h 435"/>
                <a:gd name="T66" fmla="*/ 266 w 378"/>
                <a:gd name="T67" fmla="*/ 173 h 435"/>
                <a:gd name="T68" fmla="*/ 284 w 378"/>
                <a:gd name="T69" fmla="*/ 171 h 435"/>
                <a:gd name="T70" fmla="*/ 278 w 378"/>
                <a:gd name="T71" fmla="*/ 133 h 435"/>
                <a:gd name="T72" fmla="*/ 260 w 378"/>
                <a:gd name="T73" fmla="*/ 108 h 435"/>
                <a:gd name="T74" fmla="*/ 229 w 378"/>
                <a:gd name="T75" fmla="*/ 93 h 435"/>
                <a:gd name="T76" fmla="*/ 181 w 378"/>
                <a:gd name="T77" fmla="*/ 88 h 435"/>
                <a:gd name="T78" fmla="*/ 126 w 378"/>
                <a:gd name="T79" fmla="*/ 95 h 435"/>
                <a:gd name="T80" fmla="*/ 75 w 378"/>
                <a:gd name="T81" fmla="*/ 117 h 435"/>
                <a:gd name="T82" fmla="*/ 40 w 378"/>
                <a:gd name="T83" fmla="*/ 39 h 435"/>
                <a:gd name="T84" fmla="*/ 43 w 378"/>
                <a:gd name="T85" fmla="*/ 37 h 435"/>
                <a:gd name="T86" fmla="*/ 49 w 378"/>
                <a:gd name="T87" fmla="*/ 34 h 435"/>
                <a:gd name="T88" fmla="*/ 84 w 378"/>
                <a:gd name="T89" fmla="*/ 18 h 435"/>
                <a:gd name="T90" fmla="*/ 150 w 378"/>
                <a:gd name="T91" fmla="*/ 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435">
                  <a:moveTo>
                    <a:pt x="179" y="235"/>
                  </a:moveTo>
                  <a:lnTo>
                    <a:pt x="154" y="236"/>
                  </a:lnTo>
                  <a:lnTo>
                    <a:pt x="135" y="242"/>
                  </a:lnTo>
                  <a:lnTo>
                    <a:pt x="119" y="251"/>
                  </a:lnTo>
                  <a:lnTo>
                    <a:pt x="105" y="261"/>
                  </a:lnTo>
                  <a:lnTo>
                    <a:pt x="97" y="273"/>
                  </a:lnTo>
                  <a:lnTo>
                    <a:pt x="91" y="285"/>
                  </a:lnTo>
                  <a:lnTo>
                    <a:pt x="90" y="298"/>
                  </a:lnTo>
                  <a:lnTo>
                    <a:pt x="92" y="315"/>
                  </a:lnTo>
                  <a:lnTo>
                    <a:pt x="98" y="328"/>
                  </a:lnTo>
                  <a:lnTo>
                    <a:pt x="109" y="339"/>
                  </a:lnTo>
                  <a:lnTo>
                    <a:pt x="123" y="348"/>
                  </a:lnTo>
                  <a:lnTo>
                    <a:pt x="140" y="355"/>
                  </a:lnTo>
                  <a:lnTo>
                    <a:pt x="158" y="358"/>
                  </a:lnTo>
                  <a:lnTo>
                    <a:pt x="180" y="360"/>
                  </a:lnTo>
                  <a:lnTo>
                    <a:pt x="202" y="357"/>
                  </a:lnTo>
                  <a:lnTo>
                    <a:pt x="223" y="348"/>
                  </a:lnTo>
                  <a:lnTo>
                    <a:pt x="242" y="335"/>
                  </a:lnTo>
                  <a:lnTo>
                    <a:pt x="258" y="319"/>
                  </a:lnTo>
                  <a:lnTo>
                    <a:pt x="271" y="298"/>
                  </a:lnTo>
                  <a:lnTo>
                    <a:pt x="279" y="276"/>
                  </a:lnTo>
                  <a:lnTo>
                    <a:pt x="282" y="252"/>
                  </a:lnTo>
                  <a:lnTo>
                    <a:pt x="259" y="245"/>
                  </a:lnTo>
                  <a:lnTo>
                    <a:pt x="233" y="239"/>
                  </a:lnTo>
                  <a:lnTo>
                    <a:pt x="205" y="236"/>
                  </a:lnTo>
                  <a:lnTo>
                    <a:pt x="179" y="235"/>
                  </a:lnTo>
                  <a:close/>
                  <a:moveTo>
                    <a:pt x="183" y="0"/>
                  </a:moveTo>
                  <a:lnTo>
                    <a:pt x="220" y="2"/>
                  </a:lnTo>
                  <a:lnTo>
                    <a:pt x="254" y="6"/>
                  </a:lnTo>
                  <a:lnTo>
                    <a:pt x="284" y="14"/>
                  </a:lnTo>
                  <a:lnTo>
                    <a:pt x="309" y="25"/>
                  </a:lnTo>
                  <a:lnTo>
                    <a:pt x="330" y="40"/>
                  </a:lnTo>
                  <a:lnTo>
                    <a:pt x="348" y="58"/>
                  </a:lnTo>
                  <a:lnTo>
                    <a:pt x="361" y="81"/>
                  </a:lnTo>
                  <a:lnTo>
                    <a:pt x="370" y="106"/>
                  </a:lnTo>
                  <a:lnTo>
                    <a:pt x="376" y="136"/>
                  </a:lnTo>
                  <a:lnTo>
                    <a:pt x="378" y="169"/>
                  </a:lnTo>
                  <a:lnTo>
                    <a:pt x="378" y="425"/>
                  </a:lnTo>
                  <a:lnTo>
                    <a:pt x="282" y="425"/>
                  </a:lnTo>
                  <a:lnTo>
                    <a:pt x="282" y="377"/>
                  </a:lnTo>
                  <a:lnTo>
                    <a:pt x="268" y="394"/>
                  </a:lnTo>
                  <a:lnTo>
                    <a:pt x="251" y="410"/>
                  </a:lnTo>
                  <a:lnTo>
                    <a:pt x="232" y="421"/>
                  </a:lnTo>
                  <a:lnTo>
                    <a:pt x="210" y="428"/>
                  </a:lnTo>
                  <a:lnTo>
                    <a:pt x="185" y="433"/>
                  </a:lnTo>
                  <a:lnTo>
                    <a:pt x="156" y="435"/>
                  </a:lnTo>
                  <a:lnTo>
                    <a:pt x="124" y="433"/>
                  </a:lnTo>
                  <a:lnTo>
                    <a:pt x="95" y="427"/>
                  </a:lnTo>
                  <a:lnTo>
                    <a:pt x="71" y="418"/>
                  </a:lnTo>
                  <a:lnTo>
                    <a:pt x="49" y="404"/>
                  </a:lnTo>
                  <a:lnTo>
                    <a:pt x="32" y="388"/>
                  </a:lnTo>
                  <a:lnTo>
                    <a:pt x="18" y="370"/>
                  </a:lnTo>
                  <a:lnTo>
                    <a:pt x="9" y="348"/>
                  </a:lnTo>
                  <a:lnTo>
                    <a:pt x="2" y="325"/>
                  </a:lnTo>
                  <a:lnTo>
                    <a:pt x="0" y="300"/>
                  </a:lnTo>
                  <a:lnTo>
                    <a:pt x="2" y="273"/>
                  </a:lnTo>
                  <a:lnTo>
                    <a:pt x="9" y="250"/>
                  </a:lnTo>
                  <a:lnTo>
                    <a:pt x="20" y="227"/>
                  </a:lnTo>
                  <a:lnTo>
                    <a:pt x="34" y="209"/>
                  </a:lnTo>
                  <a:lnTo>
                    <a:pt x="52" y="193"/>
                  </a:lnTo>
                  <a:lnTo>
                    <a:pt x="75" y="179"/>
                  </a:lnTo>
                  <a:lnTo>
                    <a:pt x="101" y="169"/>
                  </a:lnTo>
                  <a:lnTo>
                    <a:pt x="131" y="163"/>
                  </a:lnTo>
                  <a:lnTo>
                    <a:pt x="164" y="161"/>
                  </a:lnTo>
                  <a:lnTo>
                    <a:pt x="192" y="162"/>
                  </a:lnTo>
                  <a:lnTo>
                    <a:pt x="218" y="165"/>
                  </a:lnTo>
                  <a:lnTo>
                    <a:pt x="244" y="169"/>
                  </a:lnTo>
                  <a:lnTo>
                    <a:pt x="266" y="173"/>
                  </a:lnTo>
                  <a:lnTo>
                    <a:pt x="284" y="178"/>
                  </a:lnTo>
                  <a:lnTo>
                    <a:pt x="284" y="171"/>
                  </a:lnTo>
                  <a:lnTo>
                    <a:pt x="282" y="151"/>
                  </a:lnTo>
                  <a:lnTo>
                    <a:pt x="278" y="133"/>
                  </a:lnTo>
                  <a:lnTo>
                    <a:pt x="271" y="119"/>
                  </a:lnTo>
                  <a:lnTo>
                    <a:pt x="260" y="108"/>
                  </a:lnTo>
                  <a:lnTo>
                    <a:pt x="246" y="99"/>
                  </a:lnTo>
                  <a:lnTo>
                    <a:pt x="229" y="93"/>
                  </a:lnTo>
                  <a:lnTo>
                    <a:pt x="206" y="89"/>
                  </a:lnTo>
                  <a:lnTo>
                    <a:pt x="181" y="88"/>
                  </a:lnTo>
                  <a:lnTo>
                    <a:pt x="152" y="90"/>
                  </a:lnTo>
                  <a:lnTo>
                    <a:pt x="126" y="95"/>
                  </a:lnTo>
                  <a:lnTo>
                    <a:pt x="99" y="104"/>
                  </a:lnTo>
                  <a:lnTo>
                    <a:pt x="75" y="117"/>
                  </a:lnTo>
                  <a:lnTo>
                    <a:pt x="39" y="39"/>
                  </a:lnTo>
                  <a:lnTo>
                    <a:pt x="40" y="39"/>
                  </a:lnTo>
                  <a:lnTo>
                    <a:pt x="41" y="38"/>
                  </a:lnTo>
                  <a:lnTo>
                    <a:pt x="43" y="37"/>
                  </a:lnTo>
                  <a:lnTo>
                    <a:pt x="46" y="35"/>
                  </a:lnTo>
                  <a:lnTo>
                    <a:pt x="49" y="34"/>
                  </a:lnTo>
                  <a:lnTo>
                    <a:pt x="52" y="32"/>
                  </a:lnTo>
                  <a:lnTo>
                    <a:pt x="84" y="18"/>
                  </a:lnTo>
                  <a:lnTo>
                    <a:pt x="116" y="8"/>
                  </a:lnTo>
                  <a:lnTo>
                    <a:pt x="150" y="2"/>
                  </a:lnTo>
                  <a:lnTo>
                    <a:pt x="1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 name="Freeform 13"/>
            <p:cNvSpPr>
              <a:spLocks noEditPoints="1"/>
            </p:cNvSpPr>
            <p:nvPr/>
          </p:nvSpPr>
          <p:spPr bwMode="auto">
            <a:xfrm>
              <a:off x="6610" y="3590"/>
              <a:ext cx="76" cy="87"/>
            </a:xfrm>
            <a:custGeom>
              <a:avLst/>
              <a:gdLst>
                <a:gd name="T0" fmla="*/ 155 w 378"/>
                <a:gd name="T1" fmla="*/ 236 h 435"/>
                <a:gd name="T2" fmla="*/ 118 w 378"/>
                <a:gd name="T3" fmla="*/ 251 h 435"/>
                <a:gd name="T4" fmla="*/ 97 w 378"/>
                <a:gd name="T5" fmla="*/ 273 h 435"/>
                <a:gd name="T6" fmla="*/ 89 w 378"/>
                <a:gd name="T7" fmla="*/ 298 h 435"/>
                <a:gd name="T8" fmla="*/ 99 w 378"/>
                <a:gd name="T9" fmla="*/ 328 h 435"/>
                <a:gd name="T10" fmla="*/ 123 w 378"/>
                <a:gd name="T11" fmla="*/ 348 h 435"/>
                <a:gd name="T12" fmla="*/ 159 w 378"/>
                <a:gd name="T13" fmla="*/ 358 h 435"/>
                <a:gd name="T14" fmla="*/ 202 w 378"/>
                <a:gd name="T15" fmla="*/ 357 h 435"/>
                <a:gd name="T16" fmla="*/ 242 w 378"/>
                <a:gd name="T17" fmla="*/ 335 h 435"/>
                <a:gd name="T18" fmla="*/ 271 w 378"/>
                <a:gd name="T19" fmla="*/ 298 h 435"/>
                <a:gd name="T20" fmla="*/ 282 w 378"/>
                <a:gd name="T21" fmla="*/ 252 h 435"/>
                <a:gd name="T22" fmla="*/ 233 w 378"/>
                <a:gd name="T23" fmla="*/ 239 h 435"/>
                <a:gd name="T24" fmla="*/ 178 w 378"/>
                <a:gd name="T25" fmla="*/ 235 h 435"/>
                <a:gd name="T26" fmla="*/ 220 w 378"/>
                <a:gd name="T27" fmla="*/ 2 h 435"/>
                <a:gd name="T28" fmla="*/ 283 w 378"/>
                <a:gd name="T29" fmla="*/ 14 h 435"/>
                <a:gd name="T30" fmla="*/ 330 w 378"/>
                <a:gd name="T31" fmla="*/ 40 h 435"/>
                <a:gd name="T32" fmla="*/ 360 w 378"/>
                <a:gd name="T33" fmla="*/ 81 h 435"/>
                <a:gd name="T34" fmla="*/ 376 w 378"/>
                <a:gd name="T35" fmla="*/ 136 h 435"/>
                <a:gd name="T36" fmla="*/ 378 w 378"/>
                <a:gd name="T37" fmla="*/ 425 h 435"/>
                <a:gd name="T38" fmla="*/ 282 w 378"/>
                <a:gd name="T39" fmla="*/ 377 h 435"/>
                <a:gd name="T40" fmla="*/ 250 w 378"/>
                <a:gd name="T41" fmla="*/ 410 h 435"/>
                <a:gd name="T42" fmla="*/ 210 w 378"/>
                <a:gd name="T43" fmla="*/ 428 h 435"/>
                <a:gd name="T44" fmla="*/ 156 w 378"/>
                <a:gd name="T45" fmla="*/ 435 h 435"/>
                <a:gd name="T46" fmla="*/ 96 w 378"/>
                <a:gd name="T47" fmla="*/ 427 h 435"/>
                <a:gd name="T48" fmla="*/ 49 w 378"/>
                <a:gd name="T49" fmla="*/ 404 h 435"/>
                <a:gd name="T50" fmla="*/ 18 w 378"/>
                <a:gd name="T51" fmla="*/ 370 h 435"/>
                <a:gd name="T52" fmla="*/ 2 w 378"/>
                <a:gd name="T53" fmla="*/ 325 h 435"/>
                <a:gd name="T54" fmla="*/ 2 w 378"/>
                <a:gd name="T55" fmla="*/ 273 h 435"/>
                <a:gd name="T56" fmla="*/ 19 w 378"/>
                <a:gd name="T57" fmla="*/ 227 h 435"/>
                <a:gd name="T58" fmla="*/ 52 w 378"/>
                <a:gd name="T59" fmla="*/ 193 h 435"/>
                <a:gd name="T60" fmla="*/ 101 w 378"/>
                <a:gd name="T61" fmla="*/ 169 h 435"/>
                <a:gd name="T62" fmla="*/ 164 w 378"/>
                <a:gd name="T63" fmla="*/ 161 h 435"/>
                <a:gd name="T64" fmla="*/ 218 w 378"/>
                <a:gd name="T65" fmla="*/ 165 h 435"/>
                <a:gd name="T66" fmla="*/ 266 w 378"/>
                <a:gd name="T67" fmla="*/ 173 h 435"/>
                <a:gd name="T68" fmla="*/ 284 w 378"/>
                <a:gd name="T69" fmla="*/ 171 h 435"/>
                <a:gd name="T70" fmla="*/ 278 w 378"/>
                <a:gd name="T71" fmla="*/ 133 h 435"/>
                <a:gd name="T72" fmla="*/ 260 w 378"/>
                <a:gd name="T73" fmla="*/ 108 h 435"/>
                <a:gd name="T74" fmla="*/ 228 w 378"/>
                <a:gd name="T75" fmla="*/ 93 h 435"/>
                <a:gd name="T76" fmla="*/ 180 w 378"/>
                <a:gd name="T77" fmla="*/ 88 h 435"/>
                <a:gd name="T78" fmla="*/ 125 w 378"/>
                <a:gd name="T79" fmla="*/ 95 h 435"/>
                <a:gd name="T80" fmla="*/ 75 w 378"/>
                <a:gd name="T81" fmla="*/ 117 h 435"/>
                <a:gd name="T82" fmla="*/ 40 w 378"/>
                <a:gd name="T83" fmla="*/ 39 h 435"/>
                <a:gd name="T84" fmla="*/ 44 w 378"/>
                <a:gd name="T85" fmla="*/ 37 h 435"/>
                <a:gd name="T86" fmla="*/ 49 w 378"/>
                <a:gd name="T87" fmla="*/ 34 h 435"/>
                <a:gd name="T88" fmla="*/ 83 w 378"/>
                <a:gd name="T89" fmla="*/ 18 h 435"/>
                <a:gd name="T90" fmla="*/ 150 w 378"/>
                <a:gd name="T91" fmla="*/ 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435">
                  <a:moveTo>
                    <a:pt x="178" y="235"/>
                  </a:moveTo>
                  <a:lnTo>
                    <a:pt x="155" y="236"/>
                  </a:lnTo>
                  <a:lnTo>
                    <a:pt x="134" y="242"/>
                  </a:lnTo>
                  <a:lnTo>
                    <a:pt x="118" y="251"/>
                  </a:lnTo>
                  <a:lnTo>
                    <a:pt x="106" y="261"/>
                  </a:lnTo>
                  <a:lnTo>
                    <a:pt x="97" y="273"/>
                  </a:lnTo>
                  <a:lnTo>
                    <a:pt x="92" y="285"/>
                  </a:lnTo>
                  <a:lnTo>
                    <a:pt x="89" y="298"/>
                  </a:lnTo>
                  <a:lnTo>
                    <a:pt x="92" y="315"/>
                  </a:lnTo>
                  <a:lnTo>
                    <a:pt x="99" y="328"/>
                  </a:lnTo>
                  <a:lnTo>
                    <a:pt x="109" y="339"/>
                  </a:lnTo>
                  <a:lnTo>
                    <a:pt x="123" y="348"/>
                  </a:lnTo>
                  <a:lnTo>
                    <a:pt x="139" y="355"/>
                  </a:lnTo>
                  <a:lnTo>
                    <a:pt x="159" y="358"/>
                  </a:lnTo>
                  <a:lnTo>
                    <a:pt x="179" y="360"/>
                  </a:lnTo>
                  <a:lnTo>
                    <a:pt x="202" y="357"/>
                  </a:lnTo>
                  <a:lnTo>
                    <a:pt x="223" y="348"/>
                  </a:lnTo>
                  <a:lnTo>
                    <a:pt x="242" y="335"/>
                  </a:lnTo>
                  <a:lnTo>
                    <a:pt x="259" y="319"/>
                  </a:lnTo>
                  <a:lnTo>
                    <a:pt x="271" y="298"/>
                  </a:lnTo>
                  <a:lnTo>
                    <a:pt x="279" y="276"/>
                  </a:lnTo>
                  <a:lnTo>
                    <a:pt x="282" y="252"/>
                  </a:lnTo>
                  <a:lnTo>
                    <a:pt x="259" y="245"/>
                  </a:lnTo>
                  <a:lnTo>
                    <a:pt x="233" y="239"/>
                  </a:lnTo>
                  <a:lnTo>
                    <a:pt x="206" y="236"/>
                  </a:lnTo>
                  <a:lnTo>
                    <a:pt x="178" y="235"/>
                  </a:lnTo>
                  <a:close/>
                  <a:moveTo>
                    <a:pt x="182" y="0"/>
                  </a:moveTo>
                  <a:lnTo>
                    <a:pt x="220" y="2"/>
                  </a:lnTo>
                  <a:lnTo>
                    <a:pt x="253" y="6"/>
                  </a:lnTo>
                  <a:lnTo>
                    <a:pt x="283" y="14"/>
                  </a:lnTo>
                  <a:lnTo>
                    <a:pt x="308" y="25"/>
                  </a:lnTo>
                  <a:lnTo>
                    <a:pt x="330" y="40"/>
                  </a:lnTo>
                  <a:lnTo>
                    <a:pt x="347" y="58"/>
                  </a:lnTo>
                  <a:lnTo>
                    <a:pt x="360" y="81"/>
                  </a:lnTo>
                  <a:lnTo>
                    <a:pt x="371" y="106"/>
                  </a:lnTo>
                  <a:lnTo>
                    <a:pt x="376" y="136"/>
                  </a:lnTo>
                  <a:lnTo>
                    <a:pt x="378" y="169"/>
                  </a:lnTo>
                  <a:lnTo>
                    <a:pt x="378" y="425"/>
                  </a:lnTo>
                  <a:lnTo>
                    <a:pt x="282" y="425"/>
                  </a:lnTo>
                  <a:lnTo>
                    <a:pt x="282" y="377"/>
                  </a:lnTo>
                  <a:lnTo>
                    <a:pt x="268" y="394"/>
                  </a:lnTo>
                  <a:lnTo>
                    <a:pt x="250" y="410"/>
                  </a:lnTo>
                  <a:lnTo>
                    <a:pt x="232" y="421"/>
                  </a:lnTo>
                  <a:lnTo>
                    <a:pt x="210" y="428"/>
                  </a:lnTo>
                  <a:lnTo>
                    <a:pt x="184" y="433"/>
                  </a:lnTo>
                  <a:lnTo>
                    <a:pt x="156" y="435"/>
                  </a:lnTo>
                  <a:lnTo>
                    <a:pt x="124" y="433"/>
                  </a:lnTo>
                  <a:lnTo>
                    <a:pt x="96" y="427"/>
                  </a:lnTo>
                  <a:lnTo>
                    <a:pt x="70" y="418"/>
                  </a:lnTo>
                  <a:lnTo>
                    <a:pt x="49" y="404"/>
                  </a:lnTo>
                  <a:lnTo>
                    <a:pt x="31" y="388"/>
                  </a:lnTo>
                  <a:lnTo>
                    <a:pt x="18" y="370"/>
                  </a:lnTo>
                  <a:lnTo>
                    <a:pt x="8" y="348"/>
                  </a:lnTo>
                  <a:lnTo>
                    <a:pt x="2" y="325"/>
                  </a:lnTo>
                  <a:lnTo>
                    <a:pt x="0" y="300"/>
                  </a:lnTo>
                  <a:lnTo>
                    <a:pt x="2" y="273"/>
                  </a:lnTo>
                  <a:lnTo>
                    <a:pt x="9" y="250"/>
                  </a:lnTo>
                  <a:lnTo>
                    <a:pt x="19" y="227"/>
                  </a:lnTo>
                  <a:lnTo>
                    <a:pt x="33" y="209"/>
                  </a:lnTo>
                  <a:lnTo>
                    <a:pt x="52" y="193"/>
                  </a:lnTo>
                  <a:lnTo>
                    <a:pt x="74" y="179"/>
                  </a:lnTo>
                  <a:lnTo>
                    <a:pt x="101" y="169"/>
                  </a:lnTo>
                  <a:lnTo>
                    <a:pt x="130" y="163"/>
                  </a:lnTo>
                  <a:lnTo>
                    <a:pt x="164" y="161"/>
                  </a:lnTo>
                  <a:lnTo>
                    <a:pt x="191" y="162"/>
                  </a:lnTo>
                  <a:lnTo>
                    <a:pt x="218" y="165"/>
                  </a:lnTo>
                  <a:lnTo>
                    <a:pt x="243" y="169"/>
                  </a:lnTo>
                  <a:lnTo>
                    <a:pt x="266" y="173"/>
                  </a:lnTo>
                  <a:lnTo>
                    <a:pt x="284" y="178"/>
                  </a:lnTo>
                  <a:lnTo>
                    <a:pt x="284" y="171"/>
                  </a:lnTo>
                  <a:lnTo>
                    <a:pt x="282" y="151"/>
                  </a:lnTo>
                  <a:lnTo>
                    <a:pt x="278" y="133"/>
                  </a:lnTo>
                  <a:lnTo>
                    <a:pt x="271" y="119"/>
                  </a:lnTo>
                  <a:lnTo>
                    <a:pt x="260" y="108"/>
                  </a:lnTo>
                  <a:lnTo>
                    <a:pt x="246" y="99"/>
                  </a:lnTo>
                  <a:lnTo>
                    <a:pt x="228" y="93"/>
                  </a:lnTo>
                  <a:lnTo>
                    <a:pt x="206" y="89"/>
                  </a:lnTo>
                  <a:lnTo>
                    <a:pt x="180" y="88"/>
                  </a:lnTo>
                  <a:lnTo>
                    <a:pt x="152" y="90"/>
                  </a:lnTo>
                  <a:lnTo>
                    <a:pt x="125" y="95"/>
                  </a:lnTo>
                  <a:lnTo>
                    <a:pt x="100" y="104"/>
                  </a:lnTo>
                  <a:lnTo>
                    <a:pt x="75" y="117"/>
                  </a:lnTo>
                  <a:lnTo>
                    <a:pt x="40" y="39"/>
                  </a:lnTo>
                  <a:lnTo>
                    <a:pt x="40" y="39"/>
                  </a:lnTo>
                  <a:lnTo>
                    <a:pt x="42" y="38"/>
                  </a:lnTo>
                  <a:lnTo>
                    <a:pt x="44" y="37"/>
                  </a:lnTo>
                  <a:lnTo>
                    <a:pt x="46" y="35"/>
                  </a:lnTo>
                  <a:lnTo>
                    <a:pt x="49" y="34"/>
                  </a:lnTo>
                  <a:lnTo>
                    <a:pt x="53" y="32"/>
                  </a:lnTo>
                  <a:lnTo>
                    <a:pt x="83" y="18"/>
                  </a:lnTo>
                  <a:lnTo>
                    <a:pt x="116" y="8"/>
                  </a:lnTo>
                  <a:lnTo>
                    <a:pt x="150" y="2"/>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 name="Freeform 14"/>
            <p:cNvSpPr>
              <a:spLocks noEditPoints="1"/>
            </p:cNvSpPr>
            <p:nvPr/>
          </p:nvSpPr>
          <p:spPr bwMode="auto">
            <a:xfrm>
              <a:off x="6367" y="3559"/>
              <a:ext cx="105" cy="116"/>
            </a:xfrm>
            <a:custGeom>
              <a:avLst/>
              <a:gdLst>
                <a:gd name="T0" fmla="*/ 103 w 525"/>
                <a:gd name="T1" fmla="*/ 94 h 582"/>
                <a:gd name="T2" fmla="*/ 103 w 525"/>
                <a:gd name="T3" fmla="*/ 489 h 582"/>
                <a:gd name="T4" fmla="*/ 217 w 525"/>
                <a:gd name="T5" fmla="*/ 489 h 582"/>
                <a:gd name="T6" fmla="*/ 252 w 525"/>
                <a:gd name="T7" fmla="*/ 486 h 582"/>
                <a:gd name="T8" fmla="*/ 285 w 525"/>
                <a:gd name="T9" fmla="*/ 479 h 582"/>
                <a:gd name="T10" fmla="*/ 314 w 525"/>
                <a:gd name="T11" fmla="*/ 468 h 582"/>
                <a:gd name="T12" fmla="*/ 341 w 525"/>
                <a:gd name="T13" fmla="*/ 452 h 582"/>
                <a:gd name="T14" fmla="*/ 363 w 525"/>
                <a:gd name="T15" fmla="*/ 433 h 582"/>
                <a:gd name="T16" fmla="*/ 383 w 525"/>
                <a:gd name="T17" fmla="*/ 411 h 582"/>
                <a:gd name="T18" fmla="*/ 398 w 525"/>
                <a:gd name="T19" fmla="*/ 385 h 582"/>
                <a:gd name="T20" fmla="*/ 409 w 525"/>
                <a:gd name="T21" fmla="*/ 357 h 582"/>
                <a:gd name="T22" fmla="*/ 416 w 525"/>
                <a:gd name="T23" fmla="*/ 326 h 582"/>
                <a:gd name="T24" fmla="*/ 418 w 525"/>
                <a:gd name="T25" fmla="*/ 293 h 582"/>
                <a:gd name="T26" fmla="*/ 418 w 525"/>
                <a:gd name="T27" fmla="*/ 292 h 582"/>
                <a:gd name="T28" fmla="*/ 416 w 525"/>
                <a:gd name="T29" fmla="*/ 258 h 582"/>
                <a:gd name="T30" fmla="*/ 409 w 525"/>
                <a:gd name="T31" fmla="*/ 227 h 582"/>
                <a:gd name="T32" fmla="*/ 398 w 525"/>
                <a:gd name="T33" fmla="*/ 198 h 582"/>
                <a:gd name="T34" fmla="*/ 383 w 525"/>
                <a:gd name="T35" fmla="*/ 172 h 582"/>
                <a:gd name="T36" fmla="*/ 363 w 525"/>
                <a:gd name="T37" fmla="*/ 150 h 582"/>
                <a:gd name="T38" fmla="*/ 341 w 525"/>
                <a:gd name="T39" fmla="*/ 131 h 582"/>
                <a:gd name="T40" fmla="*/ 314 w 525"/>
                <a:gd name="T41" fmla="*/ 114 h 582"/>
                <a:gd name="T42" fmla="*/ 285 w 525"/>
                <a:gd name="T43" fmla="*/ 103 h 582"/>
                <a:gd name="T44" fmla="*/ 252 w 525"/>
                <a:gd name="T45" fmla="*/ 96 h 582"/>
                <a:gd name="T46" fmla="*/ 217 w 525"/>
                <a:gd name="T47" fmla="*/ 94 h 582"/>
                <a:gd name="T48" fmla="*/ 103 w 525"/>
                <a:gd name="T49" fmla="*/ 94 h 582"/>
                <a:gd name="T50" fmla="*/ 0 w 525"/>
                <a:gd name="T51" fmla="*/ 0 h 582"/>
                <a:gd name="T52" fmla="*/ 217 w 525"/>
                <a:gd name="T53" fmla="*/ 0 h 582"/>
                <a:gd name="T54" fmla="*/ 262 w 525"/>
                <a:gd name="T55" fmla="*/ 3 h 582"/>
                <a:gd name="T56" fmla="*/ 303 w 525"/>
                <a:gd name="T57" fmla="*/ 10 h 582"/>
                <a:gd name="T58" fmla="*/ 342 w 525"/>
                <a:gd name="T59" fmla="*/ 23 h 582"/>
                <a:gd name="T60" fmla="*/ 378 w 525"/>
                <a:gd name="T61" fmla="*/ 39 h 582"/>
                <a:gd name="T62" fmla="*/ 410 w 525"/>
                <a:gd name="T63" fmla="*/ 59 h 582"/>
                <a:gd name="T64" fmla="*/ 440 w 525"/>
                <a:gd name="T65" fmla="*/ 84 h 582"/>
                <a:gd name="T66" fmla="*/ 465 w 525"/>
                <a:gd name="T67" fmla="*/ 111 h 582"/>
                <a:gd name="T68" fmla="*/ 487 w 525"/>
                <a:gd name="T69" fmla="*/ 142 h 582"/>
                <a:gd name="T70" fmla="*/ 503 w 525"/>
                <a:gd name="T71" fmla="*/ 175 h 582"/>
                <a:gd name="T72" fmla="*/ 515 w 525"/>
                <a:gd name="T73" fmla="*/ 211 h 582"/>
                <a:gd name="T74" fmla="*/ 523 w 525"/>
                <a:gd name="T75" fmla="*/ 250 h 582"/>
                <a:gd name="T76" fmla="*/ 525 w 525"/>
                <a:gd name="T77" fmla="*/ 288 h 582"/>
                <a:gd name="T78" fmla="*/ 525 w 525"/>
                <a:gd name="T79" fmla="*/ 292 h 582"/>
                <a:gd name="T80" fmla="*/ 523 w 525"/>
                <a:gd name="T81" fmla="*/ 331 h 582"/>
                <a:gd name="T82" fmla="*/ 515 w 525"/>
                <a:gd name="T83" fmla="*/ 369 h 582"/>
                <a:gd name="T84" fmla="*/ 503 w 525"/>
                <a:gd name="T85" fmla="*/ 406 h 582"/>
                <a:gd name="T86" fmla="*/ 487 w 525"/>
                <a:gd name="T87" fmla="*/ 439 h 582"/>
                <a:gd name="T88" fmla="*/ 465 w 525"/>
                <a:gd name="T89" fmla="*/ 470 h 582"/>
                <a:gd name="T90" fmla="*/ 440 w 525"/>
                <a:gd name="T91" fmla="*/ 497 h 582"/>
                <a:gd name="T92" fmla="*/ 410 w 525"/>
                <a:gd name="T93" fmla="*/ 522 h 582"/>
                <a:gd name="T94" fmla="*/ 378 w 525"/>
                <a:gd name="T95" fmla="*/ 543 h 582"/>
                <a:gd name="T96" fmla="*/ 342 w 525"/>
                <a:gd name="T97" fmla="*/ 559 h 582"/>
                <a:gd name="T98" fmla="*/ 303 w 525"/>
                <a:gd name="T99" fmla="*/ 572 h 582"/>
                <a:gd name="T100" fmla="*/ 262 w 525"/>
                <a:gd name="T101" fmla="*/ 579 h 582"/>
                <a:gd name="T102" fmla="*/ 217 w 525"/>
                <a:gd name="T103" fmla="*/ 582 h 582"/>
                <a:gd name="T104" fmla="*/ 0 w 525"/>
                <a:gd name="T105" fmla="*/ 582 h 582"/>
                <a:gd name="T106" fmla="*/ 0 w 525"/>
                <a:gd name="T10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582">
                  <a:moveTo>
                    <a:pt x="103" y="94"/>
                  </a:moveTo>
                  <a:lnTo>
                    <a:pt x="103" y="489"/>
                  </a:lnTo>
                  <a:lnTo>
                    <a:pt x="217" y="489"/>
                  </a:lnTo>
                  <a:lnTo>
                    <a:pt x="252" y="486"/>
                  </a:lnTo>
                  <a:lnTo>
                    <a:pt x="285" y="479"/>
                  </a:lnTo>
                  <a:lnTo>
                    <a:pt x="314" y="468"/>
                  </a:lnTo>
                  <a:lnTo>
                    <a:pt x="341" y="452"/>
                  </a:lnTo>
                  <a:lnTo>
                    <a:pt x="363" y="433"/>
                  </a:lnTo>
                  <a:lnTo>
                    <a:pt x="383" y="411"/>
                  </a:lnTo>
                  <a:lnTo>
                    <a:pt x="398" y="385"/>
                  </a:lnTo>
                  <a:lnTo>
                    <a:pt x="409" y="357"/>
                  </a:lnTo>
                  <a:lnTo>
                    <a:pt x="416" y="326"/>
                  </a:lnTo>
                  <a:lnTo>
                    <a:pt x="418" y="293"/>
                  </a:lnTo>
                  <a:lnTo>
                    <a:pt x="418" y="292"/>
                  </a:lnTo>
                  <a:lnTo>
                    <a:pt x="416" y="258"/>
                  </a:lnTo>
                  <a:lnTo>
                    <a:pt x="409" y="227"/>
                  </a:lnTo>
                  <a:lnTo>
                    <a:pt x="398" y="198"/>
                  </a:lnTo>
                  <a:lnTo>
                    <a:pt x="383" y="172"/>
                  </a:lnTo>
                  <a:lnTo>
                    <a:pt x="363" y="150"/>
                  </a:lnTo>
                  <a:lnTo>
                    <a:pt x="341" y="131"/>
                  </a:lnTo>
                  <a:lnTo>
                    <a:pt x="314" y="114"/>
                  </a:lnTo>
                  <a:lnTo>
                    <a:pt x="285" y="103"/>
                  </a:lnTo>
                  <a:lnTo>
                    <a:pt x="252" y="96"/>
                  </a:lnTo>
                  <a:lnTo>
                    <a:pt x="217" y="94"/>
                  </a:lnTo>
                  <a:lnTo>
                    <a:pt x="103" y="94"/>
                  </a:lnTo>
                  <a:close/>
                  <a:moveTo>
                    <a:pt x="0" y="0"/>
                  </a:moveTo>
                  <a:lnTo>
                    <a:pt x="217" y="0"/>
                  </a:lnTo>
                  <a:lnTo>
                    <a:pt x="262" y="3"/>
                  </a:lnTo>
                  <a:lnTo>
                    <a:pt x="303" y="10"/>
                  </a:lnTo>
                  <a:lnTo>
                    <a:pt x="342" y="23"/>
                  </a:lnTo>
                  <a:lnTo>
                    <a:pt x="378" y="39"/>
                  </a:lnTo>
                  <a:lnTo>
                    <a:pt x="410" y="59"/>
                  </a:lnTo>
                  <a:lnTo>
                    <a:pt x="440" y="84"/>
                  </a:lnTo>
                  <a:lnTo>
                    <a:pt x="465" y="111"/>
                  </a:lnTo>
                  <a:lnTo>
                    <a:pt x="487" y="142"/>
                  </a:lnTo>
                  <a:lnTo>
                    <a:pt x="503" y="175"/>
                  </a:lnTo>
                  <a:lnTo>
                    <a:pt x="515" y="211"/>
                  </a:lnTo>
                  <a:lnTo>
                    <a:pt x="523" y="250"/>
                  </a:lnTo>
                  <a:lnTo>
                    <a:pt x="525" y="288"/>
                  </a:lnTo>
                  <a:lnTo>
                    <a:pt x="525" y="292"/>
                  </a:lnTo>
                  <a:lnTo>
                    <a:pt x="523" y="331"/>
                  </a:lnTo>
                  <a:lnTo>
                    <a:pt x="515" y="369"/>
                  </a:lnTo>
                  <a:lnTo>
                    <a:pt x="503" y="406"/>
                  </a:lnTo>
                  <a:lnTo>
                    <a:pt x="487" y="439"/>
                  </a:lnTo>
                  <a:lnTo>
                    <a:pt x="465" y="470"/>
                  </a:lnTo>
                  <a:lnTo>
                    <a:pt x="440" y="497"/>
                  </a:lnTo>
                  <a:lnTo>
                    <a:pt x="410" y="522"/>
                  </a:lnTo>
                  <a:lnTo>
                    <a:pt x="378" y="543"/>
                  </a:lnTo>
                  <a:lnTo>
                    <a:pt x="342" y="559"/>
                  </a:lnTo>
                  <a:lnTo>
                    <a:pt x="303" y="572"/>
                  </a:lnTo>
                  <a:lnTo>
                    <a:pt x="262" y="579"/>
                  </a:lnTo>
                  <a:lnTo>
                    <a:pt x="217" y="582"/>
                  </a:lnTo>
                  <a:lnTo>
                    <a:pt x="0" y="58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 name="Freeform 15"/>
            <p:cNvSpPr>
              <a:spLocks/>
            </p:cNvSpPr>
            <p:nvPr/>
          </p:nvSpPr>
          <p:spPr bwMode="auto">
            <a:xfrm>
              <a:off x="6050" y="3559"/>
              <a:ext cx="81" cy="116"/>
            </a:xfrm>
            <a:custGeom>
              <a:avLst/>
              <a:gdLst>
                <a:gd name="T0" fmla="*/ 0 w 407"/>
                <a:gd name="T1" fmla="*/ 0 h 581"/>
                <a:gd name="T2" fmla="*/ 407 w 407"/>
                <a:gd name="T3" fmla="*/ 0 h 581"/>
                <a:gd name="T4" fmla="*/ 407 w 407"/>
                <a:gd name="T5" fmla="*/ 93 h 581"/>
                <a:gd name="T6" fmla="*/ 102 w 407"/>
                <a:gd name="T7" fmla="*/ 93 h 581"/>
                <a:gd name="T8" fmla="*/ 102 w 407"/>
                <a:gd name="T9" fmla="*/ 252 h 581"/>
                <a:gd name="T10" fmla="*/ 370 w 407"/>
                <a:gd name="T11" fmla="*/ 252 h 581"/>
                <a:gd name="T12" fmla="*/ 370 w 407"/>
                <a:gd name="T13" fmla="*/ 345 h 581"/>
                <a:gd name="T14" fmla="*/ 102 w 407"/>
                <a:gd name="T15" fmla="*/ 345 h 581"/>
                <a:gd name="T16" fmla="*/ 102 w 407"/>
                <a:gd name="T17" fmla="*/ 581 h 581"/>
                <a:gd name="T18" fmla="*/ 0 w 407"/>
                <a:gd name="T19" fmla="*/ 581 h 581"/>
                <a:gd name="T20" fmla="*/ 0 w 407"/>
                <a:gd name="T21"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81">
                  <a:moveTo>
                    <a:pt x="0" y="0"/>
                  </a:moveTo>
                  <a:lnTo>
                    <a:pt x="407" y="0"/>
                  </a:lnTo>
                  <a:lnTo>
                    <a:pt x="407" y="93"/>
                  </a:lnTo>
                  <a:lnTo>
                    <a:pt x="102" y="93"/>
                  </a:lnTo>
                  <a:lnTo>
                    <a:pt x="102" y="252"/>
                  </a:lnTo>
                  <a:lnTo>
                    <a:pt x="370" y="252"/>
                  </a:lnTo>
                  <a:lnTo>
                    <a:pt x="370" y="345"/>
                  </a:lnTo>
                  <a:lnTo>
                    <a:pt x="102" y="345"/>
                  </a:lnTo>
                  <a:lnTo>
                    <a:pt x="102" y="581"/>
                  </a:lnTo>
                  <a:lnTo>
                    <a:pt x="0" y="5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6" name="Freeform 16"/>
            <p:cNvSpPr>
              <a:spLocks noEditPoints="1"/>
            </p:cNvSpPr>
            <p:nvPr/>
          </p:nvSpPr>
          <p:spPr bwMode="auto">
            <a:xfrm>
              <a:off x="6693" y="3653"/>
              <a:ext cx="23" cy="23"/>
            </a:xfrm>
            <a:custGeom>
              <a:avLst/>
              <a:gdLst>
                <a:gd name="T0" fmla="*/ 47 w 114"/>
                <a:gd name="T1" fmla="*/ 56 h 114"/>
                <a:gd name="T2" fmla="*/ 63 w 114"/>
                <a:gd name="T3" fmla="*/ 56 h 114"/>
                <a:gd name="T4" fmla="*/ 68 w 114"/>
                <a:gd name="T5" fmla="*/ 53 h 114"/>
                <a:gd name="T6" fmla="*/ 69 w 114"/>
                <a:gd name="T7" fmla="*/ 48 h 114"/>
                <a:gd name="T8" fmla="*/ 68 w 114"/>
                <a:gd name="T9" fmla="*/ 43 h 114"/>
                <a:gd name="T10" fmla="*/ 63 w 114"/>
                <a:gd name="T11" fmla="*/ 40 h 114"/>
                <a:gd name="T12" fmla="*/ 47 w 114"/>
                <a:gd name="T13" fmla="*/ 39 h 114"/>
                <a:gd name="T14" fmla="*/ 59 w 114"/>
                <a:gd name="T15" fmla="*/ 30 h 114"/>
                <a:gd name="T16" fmla="*/ 73 w 114"/>
                <a:gd name="T17" fmla="*/ 34 h 114"/>
                <a:gd name="T18" fmla="*/ 79 w 114"/>
                <a:gd name="T19" fmla="*/ 48 h 114"/>
                <a:gd name="T20" fmla="*/ 77 w 114"/>
                <a:gd name="T21" fmla="*/ 56 h 114"/>
                <a:gd name="T22" fmla="*/ 72 w 114"/>
                <a:gd name="T23" fmla="*/ 62 h 114"/>
                <a:gd name="T24" fmla="*/ 80 w 114"/>
                <a:gd name="T25" fmla="*/ 83 h 114"/>
                <a:gd name="T26" fmla="*/ 59 w 114"/>
                <a:gd name="T27" fmla="*/ 65 h 114"/>
                <a:gd name="T28" fmla="*/ 47 w 114"/>
                <a:gd name="T29" fmla="*/ 83 h 114"/>
                <a:gd name="T30" fmla="*/ 38 w 114"/>
                <a:gd name="T31" fmla="*/ 30 h 114"/>
                <a:gd name="T32" fmla="*/ 42 w 114"/>
                <a:gd name="T33" fmla="*/ 11 h 114"/>
                <a:gd name="T34" fmla="*/ 19 w 114"/>
                <a:gd name="T35" fmla="*/ 28 h 114"/>
                <a:gd name="T36" fmla="*/ 9 w 114"/>
                <a:gd name="T37" fmla="*/ 57 h 114"/>
                <a:gd name="T38" fmla="*/ 19 w 114"/>
                <a:gd name="T39" fmla="*/ 85 h 114"/>
                <a:gd name="T40" fmla="*/ 42 w 114"/>
                <a:gd name="T41" fmla="*/ 103 h 114"/>
                <a:gd name="T42" fmla="*/ 73 w 114"/>
                <a:gd name="T43" fmla="*/ 103 h 114"/>
                <a:gd name="T44" fmla="*/ 96 w 114"/>
                <a:gd name="T45" fmla="*/ 85 h 114"/>
                <a:gd name="T46" fmla="*/ 105 w 114"/>
                <a:gd name="T47" fmla="*/ 57 h 114"/>
                <a:gd name="T48" fmla="*/ 96 w 114"/>
                <a:gd name="T49" fmla="*/ 28 h 114"/>
                <a:gd name="T50" fmla="*/ 73 w 114"/>
                <a:gd name="T51" fmla="*/ 11 h 114"/>
                <a:gd name="T52" fmla="*/ 57 w 114"/>
                <a:gd name="T53" fmla="*/ 0 h 114"/>
                <a:gd name="T54" fmla="*/ 91 w 114"/>
                <a:gd name="T55" fmla="*/ 11 h 114"/>
                <a:gd name="T56" fmla="*/ 111 w 114"/>
                <a:gd name="T57" fmla="*/ 39 h 114"/>
                <a:gd name="T58" fmla="*/ 111 w 114"/>
                <a:gd name="T59" fmla="*/ 75 h 114"/>
                <a:gd name="T60" fmla="*/ 91 w 114"/>
                <a:gd name="T61" fmla="*/ 103 h 114"/>
                <a:gd name="T62" fmla="*/ 57 w 114"/>
                <a:gd name="T63" fmla="*/ 114 h 114"/>
                <a:gd name="T64" fmla="*/ 24 w 114"/>
                <a:gd name="T65" fmla="*/ 103 h 114"/>
                <a:gd name="T66" fmla="*/ 2 w 114"/>
                <a:gd name="T67" fmla="*/ 75 h 114"/>
                <a:gd name="T68" fmla="*/ 2 w 114"/>
                <a:gd name="T69" fmla="*/ 39 h 114"/>
                <a:gd name="T70" fmla="*/ 24 w 114"/>
                <a:gd name="T71" fmla="*/ 11 h 114"/>
                <a:gd name="T72" fmla="*/ 57 w 114"/>
                <a:gd name="T7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4">
                  <a:moveTo>
                    <a:pt x="47" y="39"/>
                  </a:moveTo>
                  <a:lnTo>
                    <a:pt x="47" y="56"/>
                  </a:lnTo>
                  <a:lnTo>
                    <a:pt x="59" y="56"/>
                  </a:lnTo>
                  <a:lnTo>
                    <a:pt x="63" y="56"/>
                  </a:lnTo>
                  <a:lnTo>
                    <a:pt x="66" y="55"/>
                  </a:lnTo>
                  <a:lnTo>
                    <a:pt x="68" y="53"/>
                  </a:lnTo>
                  <a:lnTo>
                    <a:pt x="69" y="51"/>
                  </a:lnTo>
                  <a:lnTo>
                    <a:pt x="69" y="48"/>
                  </a:lnTo>
                  <a:lnTo>
                    <a:pt x="69" y="45"/>
                  </a:lnTo>
                  <a:lnTo>
                    <a:pt x="68" y="43"/>
                  </a:lnTo>
                  <a:lnTo>
                    <a:pt x="66" y="41"/>
                  </a:lnTo>
                  <a:lnTo>
                    <a:pt x="63" y="40"/>
                  </a:lnTo>
                  <a:lnTo>
                    <a:pt x="59" y="39"/>
                  </a:lnTo>
                  <a:lnTo>
                    <a:pt x="47" y="39"/>
                  </a:lnTo>
                  <a:close/>
                  <a:moveTo>
                    <a:pt x="38" y="30"/>
                  </a:moveTo>
                  <a:lnTo>
                    <a:pt x="59" y="30"/>
                  </a:lnTo>
                  <a:lnTo>
                    <a:pt x="67" y="31"/>
                  </a:lnTo>
                  <a:lnTo>
                    <a:pt x="73" y="34"/>
                  </a:lnTo>
                  <a:lnTo>
                    <a:pt x="77" y="40"/>
                  </a:lnTo>
                  <a:lnTo>
                    <a:pt x="79" y="48"/>
                  </a:lnTo>
                  <a:lnTo>
                    <a:pt x="78" y="52"/>
                  </a:lnTo>
                  <a:lnTo>
                    <a:pt x="77" y="56"/>
                  </a:lnTo>
                  <a:lnTo>
                    <a:pt x="75" y="59"/>
                  </a:lnTo>
                  <a:lnTo>
                    <a:pt x="72" y="62"/>
                  </a:lnTo>
                  <a:lnTo>
                    <a:pt x="69" y="63"/>
                  </a:lnTo>
                  <a:lnTo>
                    <a:pt x="80" y="83"/>
                  </a:lnTo>
                  <a:lnTo>
                    <a:pt x="70" y="83"/>
                  </a:lnTo>
                  <a:lnTo>
                    <a:pt x="59" y="65"/>
                  </a:lnTo>
                  <a:lnTo>
                    <a:pt x="47" y="65"/>
                  </a:lnTo>
                  <a:lnTo>
                    <a:pt x="47" y="83"/>
                  </a:lnTo>
                  <a:lnTo>
                    <a:pt x="38" y="83"/>
                  </a:lnTo>
                  <a:lnTo>
                    <a:pt x="38" y="30"/>
                  </a:lnTo>
                  <a:close/>
                  <a:moveTo>
                    <a:pt x="57" y="9"/>
                  </a:moveTo>
                  <a:lnTo>
                    <a:pt x="42" y="11"/>
                  </a:lnTo>
                  <a:lnTo>
                    <a:pt x="29" y="18"/>
                  </a:lnTo>
                  <a:lnTo>
                    <a:pt x="19" y="28"/>
                  </a:lnTo>
                  <a:lnTo>
                    <a:pt x="12" y="42"/>
                  </a:lnTo>
                  <a:lnTo>
                    <a:pt x="9" y="57"/>
                  </a:lnTo>
                  <a:lnTo>
                    <a:pt x="12" y="72"/>
                  </a:lnTo>
                  <a:lnTo>
                    <a:pt x="19" y="85"/>
                  </a:lnTo>
                  <a:lnTo>
                    <a:pt x="29" y="96"/>
                  </a:lnTo>
                  <a:lnTo>
                    <a:pt x="42" y="103"/>
                  </a:lnTo>
                  <a:lnTo>
                    <a:pt x="57" y="105"/>
                  </a:lnTo>
                  <a:lnTo>
                    <a:pt x="73" y="103"/>
                  </a:lnTo>
                  <a:lnTo>
                    <a:pt x="86" y="96"/>
                  </a:lnTo>
                  <a:lnTo>
                    <a:pt x="96" y="85"/>
                  </a:lnTo>
                  <a:lnTo>
                    <a:pt x="103" y="72"/>
                  </a:lnTo>
                  <a:lnTo>
                    <a:pt x="105" y="57"/>
                  </a:lnTo>
                  <a:lnTo>
                    <a:pt x="103" y="42"/>
                  </a:lnTo>
                  <a:lnTo>
                    <a:pt x="96" y="28"/>
                  </a:lnTo>
                  <a:lnTo>
                    <a:pt x="86" y="18"/>
                  </a:lnTo>
                  <a:lnTo>
                    <a:pt x="73" y="11"/>
                  </a:lnTo>
                  <a:lnTo>
                    <a:pt x="57" y="9"/>
                  </a:lnTo>
                  <a:close/>
                  <a:moveTo>
                    <a:pt x="57" y="0"/>
                  </a:moveTo>
                  <a:lnTo>
                    <a:pt x="76" y="3"/>
                  </a:lnTo>
                  <a:lnTo>
                    <a:pt x="91" y="11"/>
                  </a:lnTo>
                  <a:lnTo>
                    <a:pt x="103" y="23"/>
                  </a:lnTo>
                  <a:lnTo>
                    <a:pt x="111" y="39"/>
                  </a:lnTo>
                  <a:lnTo>
                    <a:pt x="114" y="57"/>
                  </a:lnTo>
                  <a:lnTo>
                    <a:pt x="111" y="75"/>
                  </a:lnTo>
                  <a:lnTo>
                    <a:pt x="103" y="90"/>
                  </a:lnTo>
                  <a:lnTo>
                    <a:pt x="91" y="103"/>
                  </a:lnTo>
                  <a:lnTo>
                    <a:pt x="76" y="111"/>
                  </a:lnTo>
                  <a:lnTo>
                    <a:pt x="57" y="114"/>
                  </a:lnTo>
                  <a:lnTo>
                    <a:pt x="39" y="111"/>
                  </a:lnTo>
                  <a:lnTo>
                    <a:pt x="24" y="103"/>
                  </a:lnTo>
                  <a:lnTo>
                    <a:pt x="11" y="90"/>
                  </a:lnTo>
                  <a:lnTo>
                    <a:pt x="2" y="75"/>
                  </a:lnTo>
                  <a:lnTo>
                    <a:pt x="0" y="57"/>
                  </a:lnTo>
                  <a:lnTo>
                    <a:pt x="2" y="39"/>
                  </a:lnTo>
                  <a:lnTo>
                    <a:pt x="11" y="23"/>
                  </a:lnTo>
                  <a:lnTo>
                    <a:pt x="24" y="11"/>
                  </a:lnTo>
                  <a:lnTo>
                    <a:pt x="39" y="3"/>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2922237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608012" y="1295400"/>
            <a:ext cx="9171114" cy="4853939"/>
          </a:xfrm>
          <a:prstGeom prst="rect">
            <a:avLst/>
          </a:prstGeom>
        </p:spPr>
        <p:txBody>
          <a:bodyPr>
            <a:noAutofit/>
          </a:bodyPr>
          <a:lstStyle>
            <a:lvl1pPr marL="231775" indent="-231775">
              <a:buFont typeface="Arial Black" panose="020B0A04020102020204" pitchFamily="34" charset="0"/>
              <a:buChar char="›"/>
              <a:defRPr sz="2000" b="0">
                <a:solidFill>
                  <a:schemeClr val="tx1"/>
                </a:solidFill>
              </a:defRPr>
            </a:lvl1pPr>
            <a:lvl2pPr marL="508000" indent="-276225">
              <a:buFont typeface="Arial" panose="020B0604020202020204" pitchFamily="34" charset="0"/>
              <a:buChar char="‒"/>
              <a:defRPr sz="2000"/>
            </a:lvl2pPr>
            <a:lvl3pPr marL="739775" indent="-231775">
              <a:buSzPct val="100000"/>
              <a:buFont typeface="Arial" panose="020B0604020202020204" pitchFamily="34" charset="0"/>
              <a:buChar char="•"/>
              <a:defRPr sz="2000"/>
            </a:lvl3pPr>
            <a:lvl4pPr marL="1033463" indent="-293688">
              <a:buFont typeface="Wingdings" panose="05000000000000000000" pitchFamily="2" charset="2"/>
              <a:buChar char="§"/>
              <a:tabLst/>
              <a:defRPr sz="2000"/>
            </a:lvl4pPr>
            <a:lvl5pPr marL="1262063" indent="-231775">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2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5"/>
          </p:nvPr>
        </p:nvSpPr>
        <p:spPr/>
        <p:txBody>
          <a:bodyPr/>
          <a:lstStyle/>
          <a:p>
            <a:pPr>
              <a:lnSpc>
                <a:spcPct val="90000"/>
              </a:lnSpc>
            </a:pPr>
            <a:r>
              <a:rPr lang="en-US" dirty="0"/>
              <a:t>OPTIONAL HEADER</a:t>
            </a:r>
          </a:p>
        </p:txBody>
      </p:sp>
      <p:sp>
        <p:nvSpPr>
          <p:cNvPr id="6" name="Footer Placeholder 5"/>
          <p:cNvSpPr>
            <a:spLocks noGrp="1"/>
          </p:cNvSpPr>
          <p:nvPr>
            <p:ph type="ftr" sz="quarter" idx="16"/>
          </p:nvPr>
        </p:nvSpPr>
        <p:spPr/>
        <p:txBody>
          <a:bodyPr/>
          <a:lstStyle/>
          <a:p>
            <a:r>
              <a:rPr lang="en-US" dirty="0"/>
              <a:t>© 2019 First Data Corporation. All rights reserved.</a:t>
            </a:r>
          </a:p>
        </p:txBody>
      </p:sp>
    </p:spTree>
    <p:extLst>
      <p:ext uri="{BB962C8B-B14F-4D97-AF65-F5344CB8AC3E}">
        <p14:creationId xmlns:p14="http://schemas.microsoft.com/office/powerpoint/2010/main" val="125524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329" y="475488"/>
            <a:ext cx="10972483" cy="443198"/>
          </a:xfrm>
          <a:prstGeom prst="rect">
            <a:avLst/>
          </a:prstGeom>
        </p:spPr>
        <p:txBody>
          <a:bodyPr vert="horz" lIns="0" tIns="0" rIns="0" bIns="0" rtlCol="0" anchor="t">
            <a:noAutofit/>
          </a:bodyPr>
          <a:lstStyle/>
          <a:p>
            <a:r>
              <a:rPr lang="en-US"/>
              <a:t>Click to edit Master title style</a:t>
            </a:r>
            <a:endParaRPr lang="en-US" dirty="0"/>
          </a:p>
        </p:txBody>
      </p:sp>
      <p:sp>
        <p:nvSpPr>
          <p:cNvPr id="45" name="TextBox 44"/>
          <p:cNvSpPr txBox="1"/>
          <p:nvPr/>
        </p:nvSpPr>
        <p:spPr>
          <a:xfrm>
            <a:off x="608012" y="6543775"/>
            <a:ext cx="157094" cy="153888"/>
          </a:xfrm>
          <a:prstGeom prst="rect">
            <a:avLst/>
          </a:prstGeom>
          <a:noFill/>
        </p:spPr>
        <p:txBody>
          <a:bodyPr wrap="none" lIns="0" tIns="0" rIns="0" bIns="0" rtlCol="0" anchor="b">
            <a:spAutoFit/>
          </a:bodyPr>
          <a:lstStyle/>
          <a:p>
            <a:fld id="{61A0DC3F-5673-4935-9707-B98D9D438404}" type="slidenum">
              <a:rPr lang="en-US" sz="1000" b="0" smtClean="0">
                <a:solidFill>
                  <a:schemeClr val="tx2"/>
                </a:solidFill>
              </a:rPr>
              <a:t>‹#›</a:t>
            </a:fld>
            <a:endParaRPr lang="en-US" sz="1000" b="0" dirty="0">
              <a:solidFill>
                <a:schemeClr val="tx2"/>
              </a:solidFill>
            </a:endParaRPr>
          </a:p>
        </p:txBody>
      </p:sp>
      <p:grpSp>
        <p:nvGrpSpPr>
          <p:cNvPr id="50" name="Group 49"/>
          <p:cNvGrpSpPr>
            <a:grpSpLocks noChangeAspect="1"/>
          </p:cNvGrpSpPr>
          <p:nvPr/>
        </p:nvGrpSpPr>
        <p:grpSpPr>
          <a:xfrm>
            <a:off x="10485818" y="6464597"/>
            <a:ext cx="1152144" cy="205972"/>
            <a:chOff x="341313" y="-1338263"/>
            <a:chExt cx="4217987" cy="754063"/>
          </a:xfrm>
          <a:solidFill>
            <a:schemeClr val="tx2"/>
          </a:solidFill>
        </p:grpSpPr>
        <p:sp>
          <p:nvSpPr>
            <p:cNvPr id="51"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 name="Text Placeholder 5"/>
          <p:cNvSpPr>
            <a:spLocks noGrp="1"/>
          </p:cNvSpPr>
          <p:nvPr>
            <p:ph type="body" idx="1"/>
          </p:nvPr>
        </p:nvSpPr>
        <p:spPr>
          <a:xfrm>
            <a:off x="608330" y="1295400"/>
            <a:ext cx="8083550" cy="48307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7" name="Straight Connector 46"/>
          <p:cNvCxnSpPr/>
          <p:nvPr userDrawn="1"/>
        </p:nvCxnSpPr>
        <p:spPr>
          <a:xfrm>
            <a:off x="-296988" y="1143000"/>
            <a:ext cx="1402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296988" y="6324600"/>
            <a:ext cx="1402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97" y="-250479"/>
            <a:ext cx="272832" cy="169277"/>
          </a:xfrm>
          <a:prstGeom prst="rect">
            <a:avLst/>
          </a:prstGeom>
          <a:noFill/>
        </p:spPr>
        <p:txBody>
          <a:bodyPr wrap="none" rtlCol="0">
            <a:spAutoFit/>
          </a:bodyPr>
          <a:lstStyle/>
          <a:p>
            <a:r>
              <a:rPr lang="en-US" sz="500" dirty="0">
                <a:solidFill>
                  <a:srgbClr val="969696"/>
                </a:solidFill>
              </a:rPr>
              <a:t>6.0</a:t>
            </a:r>
          </a:p>
        </p:txBody>
      </p:sp>
      <p:cxnSp>
        <p:nvCxnSpPr>
          <p:cNvPr id="9" name="Straight Connector 8"/>
          <p:cNvCxnSpPr/>
          <p:nvPr/>
        </p:nvCxnSpPr>
        <p:spPr>
          <a:xfrm>
            <a:off x="608012" y="-283489"/>
            <a:ext cx="0" cy="1428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580813" y="-283489"/>
            <a:ext cx="0" cy="14285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349768" y="-250479"/>
            <a:ext cx="272832" cy="169277"/>
          </a:xfrm>
          <a:prstGeom prst="rect">
            <a:avLst/>
          </a:prstGeom>
          <a:noFill/>
        </p:spPr>
        <p:txBody>
          <a:bodyPr wrap="none" rtlCol="0">
            <a:spAutoFit/>
          </a:bodyPr>
          <a:lstStyle/>
          <a:p>
            <a:r>
              <a:rPr lang="en-US" sz="500" dirty="0">
                <a:solidFill>
                  <a:srgbClr val="969696"/>
                </a:solidFill>
              </a:rPr>
              <a:t>6.0</a:t>
            </a:r>
          </a:p>
        </p:txBody>
      </p:sp>
      <p:sp>
        <p:nvSpPr>
          <p:cNvPr id="67" name="Footer Placeholder 66"/>
          <p:cNvSpPr>
            <a:spLocks noGrp="1"/>
          </p:cNvSpPr>
          <p:nvPr>
            <p:ph type="ftr" sz="quarter" idx="3"/>
          </p:nvPr>
        </p:nvSpPr>
        <p:spPr>
          <a:xfrm>
            <a:off x="608012" y="122633"/>
            <a:ext cx="1943100" cy="83100"/>
          </a:xfrm>
          <a:prstGeom prst="rect">
            <a:avLst/>
          </a:prstGeom>
        </p:spPr>
        <p:txBody>
          <a:bodyPr vert="horz" wrap="square" lIns="0" tIns="0" rIns="0" bIns="0" rtlCol="0" anchor="b">
            <a:spAutoFit/>
          </a:bodyPr>
          <a:lstStyle>
            <a:lvl1pPr marL="0" indent="0" algn="l">
              <a:lnSpc>
                <a:spcPct val="90000"/>
              </a:lnSpc>
              <a:spcBef>
                <a:spcPts val="0"/>
              </a:spcBef>
              <a:buClr>
                <a:schemeClr val="tx1">
                  <a:lumMod val="65000"/>
                  <a:lumOff val="35000"/>
                </a:schemeClr>
              </a:buClr>
              <a:buSzPct val="100000"/>
              <a:buFont typeface="+mj-lt"/>
              <a:buNone/>
              <a:defRPr sz="600" b="0">
                <a:solidFill>
                  <a:schemeClr val="tx1">
                    <a:lumMod val="50000"/>
                    <a:lumOff val="50000"/>
                  </a:schemeClr>
                </a:solidFill>
              </a:defRPr>
            </a:lvl1pPr>
          </a:lstStyle>
          <a:p>
            <a:r>
              <a:rPr lang="en-US" dirty="0"/>
              <a:t>© 2019 First Data Corporation. All rights reserved.</a:t>
            </a:r>
          </a:p>
        </p:txBody>
      </p:sp>
      <p:sp>
        <p:nvSpPr>
          <p:cNvPr id="4" name="Date Placeholder 3"/>
          <p:cNvSpPr>
            <a:spLocks noGrp="1"/>
          </p:cNvSpPr>
          <p:nvPr>
            <p:ph type="dt" sz="half" idx="2"/>
          </p:nvPr>
        </p:nvSpPr>
        <p:spPr>
          <a:xfrm>
            <a:off x="608012" y="262559"/>
            <a:ext cx="4197096" cy="138499"/>
          </a:xfrm>
          <a:prstGeom prst="rect">
            <a:avLst/>
          </a:prstGeom>
        </p:spPr>
        <p:txBody>
          <a:bodyPr vert="horz" wrap="square" lIns="0" tIns="0" rIns="0" bIns="0" rtlCol="0" anchor="t">
            <a:spAutoFit/>
          </a:bodyPr>
          <a:lstStyle>
            <a:lvl1pPr>
              <a:defRPr lang="en-US" sz="1000" spc="50" baseline="0" smtClean="0">
                <a:solidFill>
                  <a:schemeClr val="tx1">
                    <a:lumMod val="50000"/>
                    <a:lumOff val="50000"/>
                  </a:schemeClr>
                </a:solidFill>
              </a:defRPr>
            </a:lvl1pPr>
          </a:lstStyle>
          <a:p>
            <a:pPr>
              <a:lnSpc>
                <a:spcPct val="90000"/>
              </a:lnSpc>
            </a:pPr>
            <a:r>
              <a:rPr lang="en-US" dirty="0"/>
              <a:t>OPTIONAL HEADER</a:t>
            </a:r>
          </a:p>
        </p:txBody>
      </p:sp>
    </p:spTree>
    <p:extLst>
      <p:ext uri="{BB962C8B-B14F-4D97-AF65-F5344CB8AC3E}">
        <p14:creationId xmlns:p14="http://schemas.microsoft.com/office/powerpoint/2010/main" val="413418652"/>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81" r:id="rId4"/>
    <p:sldLayoutId id="2147483676" r:id="rId5"/>
    <p:sldLayoutId id="2147483677" r:id="rId6"/>
    <p:sldLayoutId id="2147483678" r:id="rId7"/>
    <p:sldLayoutId id="2147483679" r:id="rId8"/>
    <p:sldLayoutId id="2147483650" r:id="rId9"/>
    <p:sldLayoutId id="2147483669" r:id="rId10"/>
    <p:sldLayoutId id="2147483670" r:id="rId11"/>
    <p:sldLayoutId id="2147483654" r:id="rId12"/>
    <p:sldLayoutId id="2147483680" r:id="rId13"/>
    <p:sldLayoutId id="2147483673" r:id="rId14"/>
    <p:sldLayoutId id="2147483682" r:id="rId15"/>
  </p:sldLayoutIdLst>
  <p:hf sldNum="0" hdr="0" ftr="0" dt="0"/>
  <p:txStyles>
    <p:titleStyle>
      <a:lvl1pPr algn="l" defTabSz="914400" rtl="0" eaLnBrk="1" latinLnBrk="0" hangingPunct="1">
        <a:lnSpc>
          <a:spcPct val="90000"/>
        </a:lnSpc>
        <a:spcBef>
          <a:spcPct val="0"/>
        </a:spcBef>
        <a:buNone/>
        <a:defRPr sz="3200" kern="1200" spc="-8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Clr>
          <a:schemeClr val="accent1"/>
        </a:buClr>
        <a:buSzPct val="130000"/>
        <a:buFont typeface="Arial" panose="020B0604020202020204" pitchFamily="34" charset="0"/>
        <a:buChar char="​"/>
        <a:tabLst/>
        <a:defRPr lang="en-US" sz="1800" b="1" i="0" kern="1200" dirty="0" smtClean="0">
          <a:solidFill>
            <a:schemeClr val="accent1"/>
          </a:solidFill>
          <a:latin typeface="+mn-lt"/>
          <a:ea typeface="+mn-ea"/>
          <a:cs typeface="+mn-cs"/>
        </a:defRPr>
      </a:lvl1pPr>
      <a:lvl2pPr marL="174625" indent="-174625" algn="l" defTabSz="914400" rtl="0" eaLnBrk="1" latinLnBrk="0" hangingPunct="1">
        <a:lnSpc>
          <a:spcPct val="110000"/>
        </a:lnSpc>
        <a:spcBef>
          <a:spcPts val="1400"/>
        </a:spcBef>
        <a:buClr>
          <a:schemeClr val="accent1"/>
        </a:buClr>
        <a:buSzPct val="130000"/>
        <a:buFont typeface="Arial Black" panose="020B0A04020102020204" pitchFamily="34" charset="0"/>
        <a:buChar char="›"/>
        <a:defRPr lang="en-US" sz="1600" b="0" i="0" kern="1200" dirty="0" smtClean="0">
          <a:solidFill>
            <a:schemeClr val="tx1"/>
          </a:solidFill>
          <a:latin typeface="+mn-lt"/>
          <a:ea typeface="+mn-ea"/>
          <a:cs typeface="+mn-cs"/>
        </a:defRPr>
      </a:lvl2pPr>
      <a:lvl3pPr marL="517525" indent="-287338" algn="l" defTabSz="914400" rtl="0" eaLnBrk="1" latinLnBrk="0" hangingPunct="1">
        <a:lnSpc>
          <a:spcPct val="110000"/>
        </a:lnSpc>
        <a:spcBef>
          <a:spcPts val="800"/>
        </a:spcBef>
        <a:buClr>
          <a:schemeClr val="accent1"/>
        </a:buClr>
        <a:buSzPct val="130000"/>
        <a:buFont typeface="Arial" panose="020B0604020202020204" pitchFamily="34" charset="0"/>
        <a:buChar char="‒"/>
        <a:tabLst/>
        <a:defRPr sz="1600" kern="1200">
          <a:solidFill>
            <a:schemeClr val="tx1"/>
          </a:solidFill>
          <a:latin typeface="+mn-lt"/>
          <a:ea typeface="+mn-ea"/>
          <a:cs typeface="+mn-cs"/>
        </a:defRPr>
      </a:lvl3pPr>
      <a:lvl4pPr marL="739775" indent="-222250" algn="l" defTabSz="914400" rtl="0" eaLnBrk="1" latinLnBrk="0" hangingPunct="1">
        <a:lnSpc>
          <a:spcPct val="100000"/>
        </a:lnSpc>
        <a:spcBef>
          <a:spcPts val="800"/>
        </a:spcBef>
        <a:buClr>
          <a:schemeClr val="accent1"/>
        </a:buClr>
        <a:buSzPct val="130000"/>
        <a:buFont typeface="Arial" panose="020B0604020202020204" pitchFamily="34" charset="0"/>
        <a:buChar char="•"/>
        <a:defRPr lang="en-US" sz="1600" kern="1200" dirty="0" smtClean="0">
          <a:solidFill>
            <a:schemeClr val="tx1"/>
          </a:solidFill>
          <a:latin typeface="+mn-lt"/>
          <a:ea typeface="+mn-ea"/>
          <a:cs typeface="+mn-cs"/>
        </a:defRPr>
      </a:lvl4pPr>
      <a:lvl5pPr marL="914400" indent="-174625"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089025" indent="-174625"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255713" indent="-166688"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84" userDrawn="1">
          <p15:clr>
            <a:srgbClr val="F26B43"/>
          </p15:clr>
        </p15:guide>
        <p15:guide id="2" pos="3647" userDrawn="1">
          <p15:clr>
            <a:srgbClr val="F26B43"/>
          </p15:clr>
        </p15:guide>
        <p15:guide id="3" pos="383" userDrawn="1">
          <p15:clr>
            <a:srgbClr val="F26B43"/>
          </p15:clr>
        </p15:guide>
        <p15:guide id="4" pos="7295" userDrawn="1">
          <p15:clr>
            <a:srgbClr val="F26B43"/>
          </p15:clr>
        </p15:guide>
        <p15:guide id="5" pos="4031" userDrawn="1">
          <p15:clr>
            <a:srgbClr val="F26B43"/>
          </p15:clr>
        </p15:guide>
        <p15:guide id="6" orient="horz" pos="720" userDrawn="1">
          <p15:clr>
            <a:srgbClr val="F26B43"/>
          </p15:clr>
        </p15:guide>
        <p15:guide id="7"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hyperlink" Target="https://www.pcisecuritystandards.org/assessors_and_solutions/point_to_point_encryption_solutions" TargetMode="Externa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ncdoj.gov/getdoc/81eda50e-8feb-4764-adca-b5c47f211612/Report-a-Security-Breach.asp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ncsl.org/research/telecommunications-and-information-technology/2018-security-breach-legislation.aspx"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nterprise.verizon.com/resources/reports/dbi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pcisecuritystandards.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hyperlink" Target="https://www2.trustwave.com/GlobalSecurityRepor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6012" y="2362200"/>
            <a:ext cx="4114801" cy="1642301"/>
          </a:xfrm>
        </p:spPr>
        <p:txBody>
          <a:bodyPr/>
          <a:lstStyle/>
          <a:p>
            <a:r>
              <a:rPr lang="en-US" dirty="0"/>
              <a:t>P2PE, Security &amp; Mobile Payments </a:t>
            </a:r>
          </a:p>
        </p:txBody>
      </p:sp>
      <p:sp>
        <p:nvSpPr>
          <p:cNvPr id="3" name="Subtitle 2"/>
          <p:cNvSpPr>
            <a:spLocks noGrp="1"/>
          </p:cNvSpPr>
          <p:nvPr>
            <p:ph type="subTitle" idx="1"/>
          </p:nvPr>
        </p:nvSpPr>
        <p:spPr/>
        <p:txBody>
          <a:bodyPr/>
          <a:lstStyle/>
          <a:p>
            <a:pPr>
              <a:spcBef>
                <a:spcPts val="0"/>
              </a:spcBef>
            </a:pPr>
            <a:r>
              <a:rPr lang="en-US" dirty="0"/>
              <a:t>Miguel Gracia &amp; David Natelson</a:t>
            </a:r>
          </a:p>
          <a:p>
            <a:pPr>
              <a:spcBef>
                <a:spcPts val="0"/>
              </a:spcBef>
            </a:pPr>
            <a:r>
              <a:rPr lang="en-US" dirty="0"/>
              <a:t>April 15, 2019</a:t>
            </a:r>
          </a:p>
        </p:txBody>
      </p:sp>
    </p:spTree>
    <p:extLst>
      <p:ext uri="{BB962C8B-B14F-4D97-AF65-F5344CB8AC3E}">
        <p14:creationId xmlns:p14="http://schemas.microsoft.com/office/powerpoint/2010/main" val="227574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Point-to-Point Encryption (P2PE)</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8728351" cy="3716915"/>
          </a:xfrm>
          <a:prstGeom prst="rect">
            <a:avLst/>
          </a:prstGeom>
          <a:noFill/>
        </p:spPr>
        <p:txBody>
          <a:bodyPr wrap="none" lIns="0" tIns="0" rIns="0" bIns="0" rtlCol="0">
            <a:spAutoFit/>
          </a:bodyPr>
          <a:lstStyle/>
          <a:p>
            <a:pPr fontAlgn="ctr"/>
            <a:r>
              <a:rPr lang="en-US" dirty="0"/>
              <a:t>What is Point-to-Point Encryption?</a:t>
            </a:r>
          </a:p>
          <a:p>
            <a:pPr marL="457200" lvl="2" indent="-285750" fontAlgn="ctr">
              <a:buFont typeface="Wingdings" panose="05000000000000000000" pitchFamily="2" charset="2"/>
              <a:buChar char="§"/>
            </a:pPr>
            <a:r>
              <a:rPr lang="en-US" dirty="0"/>
              <a:t>A combination of secure devices, applications and processes to encrypt and protect data throughout the entire transaction</a:t>
            </a:r>
          </a:p>
          <a:p>
            <a:pPr marL="457200" lvl="2" indent="-285750" fontAlgn="ctr">
              <a:buFont typeface="Wingdings" panose="05000000000000000000" pitchFamily="2" charset="2"/>
              <a:buChar char="§"/>
            </a:pPr>
            <a:r>
              <a:rPr lang="en-US" dirty="0"/>
              <a:t>Uses hardware-to-hardware encryption and decryption process</a:t>
            </a:r>
          </a:p>
          <a:p>
            <a:pPr marL="457200" lvl="2" indent="-285750" fontAlgn="ctr">
              <a:buFont typeface="Wingdings" panose="05000000000000000000" pitchFamily="2" charset="2"/>
              <a:buChar char="§"/>
            </a:pPr>
            <a:r>
              <a:rPr lang="en-US" dirty="0"/>
              <a:t>Makes card data completely invisible within the merchant’s environment. </a:t>
            </a:r>
          </a:p>
          <a:p>
            <a:pPr marL="457200" lvl="2" indent="-285750" fontAlgn="ctr">
              <a:buFont typeface="Wingdings" panose="05000000000000000000" pitchFamily="2" charset="2"/>
              <a:buChar char="§"/>
            </a:pPr>
            <a:r>
              <a:rPr lang="en-US" dirty="0"/>
              <a:t>Solution includes merchant education in the form of a P2PE Instruction Manual (PIM)</a:t>
            </a:r>
          </a:p>
          <a:p>
            <a:pPr marL="457200" lvl="2" indent="-285750" fontAlgn="ctr">
              <a:buFont typeface="Wingdings" panose="05000000000000000000" pitchFamily="2" charset="2"/>
              <a:buChar char="§"/>
            </a:pPr>
            <a:r>
              <a:rPr lang="en-US" dirty="0"/>
              <a:t>Encrypted data isn't decipherable to anyone who might steal it during the transaction process</a:t>
            </a:r>
          </a:p>
          <a:p>
            <a:pPr marL="457200" lvl="2" indent="-285750" fontAlgn="ctr">
              <a:buFont typeface="Wingdings" panose="05000000000000000000" pitchFamily="2" charset="2"/>
              <a:buChar char="§"/>
            </a:pPr>
            <a:r>
              <a:rPr lang="en-US" dirty="0"/>
              <a:t>Helps organizations protect themselves and their customers from a costly data breach</a:t>
            </a:r>
          </a:p>
          <a:p>
            <a:pPr marL="457200" lvl="2" indent="-285750" fontAlgn="ctr">
              <a:buFont typeface="Wingdings" panose="05000000000000000000" pitchFamily="2" charset="2"/>
              <a:buChar char="§"/>
            </a:pPr>
            <a:r>
              <a:rPr lang="en-US" dirty="0"/>
              <a:t>Is ranked as a high security solution by the PCI council and security experts</a:t>
            </a:r>
          </a:p>
          <a:p>
            <a:pPr fontAlgn="ctr"/>
            <a:r>
              <a:rPr lang="en-US" dirty="0"/>
              <a:t> PCI-Validated P2PE Solution</a:t>
            </a:r>
          </a:p>
          <a:p>
            <a:pPr marL="457200" lvl="2" indent="-285750" fontAlgn="ctr">
              <a:buFont typeface="Wingdings" panose="05000000000000000000" pitchFamily="2" charset="2"/>
              <a:buChar char="§"/>
            </a:pPr>
            <a:r>
              <a:rPr lang="en-US" dirty="0"/>
              <a:t>Not all P2PE solutions are validated by the PCI Council.</a:t>
            </a:r>
          </a:p>
          <a:p>
            <a:pPr marL="457200" lvl="2" indent="-285750" fontAlgn="ctr">
              <a:buFont typeface="Wingdings" panose="05000000000000000000" pitchFamily="2" charset="2"/>
              <a:buChar char="§"/>
            </a:pPr>
            <a:r>
              <a:rPr lang="en-US" dirty="0"/>
              <a:t>To reduce PCI scope, merchants must select a P2PE solution listed within the PCI Council website</a:t>
            </a:r>
          </a:p>
          <a:p>
            <a:pPr marL="457200" lvl="2" indent="-285750" fontAlgn="ctr">
              <a:buFont typeface="Wingdings" panose="05000000000000000000" pitchFamily="2" charset="2"/>
              <a:buChar char="§"/>
            </a:pPr>
            <a:r>
              <a:rPr lang="en-US" dirty="0"/>
              <a:t>Non PCI listed solutions have not met the PCI P2PE standards and will not offer reduced PCI scope for a business</a:t>
            </a:r>
          </a:p>
          <a:p>
            <a:pPr marL="457200" lvl="2" indent="-285750" fontAlgn="ctr">
              <a:buFont typeface="Wingdings" panose="05000000000000000000" pitchFamily="2" charset="2"/>
              <a:buChar char="§"/>
            </a:pPr>
            <a:r>
              <a:rPr lang="en-US" dirty="0"/>
              <a:t>Only Council-listed P2PE solutions are recognized as meeting the requirements</a:t>
            </a:r>
          </a:p>
        </p:txBody>
      </p:sp>
    </p:spTree>
    <p:extLst>
      <p:ext uri="{BB962C8B-B14F-4D97-AF65-F5344CB8AC3E}">
        <p14:creationId xmlns:p14="http://schemas.microsoft.com/office/powerpoint/2010/main" val="18884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Point-to-Point Encryption (P2PE)</a:t>
            </a:r>
            <a:endParaRPr lang="en-US" dirty="0"/>
          </a:p>
        </p:txBody>
      </p:sp>
      <p:pic>
        <p:nvPicPr>
          <p:cNvPr id="4" name="Picture 3">
            <a:extLst>
              <a:ext uri="{FF2B5EF4-FFF2-40B4-BE49-F238E27FC236}">
                <a16:creationId xmlns:a16="http://schemas.microsoft.com/office/drawing/2014/main" id="{22E1B44A-DBB7-446E-BD42-A86A5303B3BA}"/>
              </a:ext>
            </a:extLst>
          </p:cNvPr>
          <p:cNvPicPr/>
          <p:nvPr/>
        </p:nvPicPr>
        <p:blipFill>
          <a:blip r:embed="rId3"/>
          <a:stretch>
            <a:fillRect/>
          </a:stretch>
        </p:blipFill>
        <p:spPr>
          <a:xfrm>
            <a:off x="1217612" y="1295400"/>
            <a:ext cx="8686800" cy="5105400"/>
          </a:xfrm>
          <a:prstGeom prst="rect">
            <a:avLst/>
          </a:prstGeom>
        </p:spPr>
      </p:pic>
    </p:spTree>
    <p:extLst>
      <p:ext uri="{BB962C8B-B14F-4D97-AF65-F5344CB8AC3E}">
        <p14:creationId xmlns:p14="http://schemas.microsoft.com/office/powerpoint/2010/main" val="202219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Point-to-Point Encryption (P2PE)</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10820083" cy="2939266"/>
          </a:xfrm>
          <a:prstGeom prst="rect">
            <a:avLst/>
          </a:prstGeom>
          <a:noFill/>
        </p:spPr>
        <p:txBody>
          <a:bodyPr wrap="square" lIns="0" tIns="0" rIns="0" bIns="0" rtlCol="0">
            <a:spAutoFit/>
          </a:bodyPr>
          <a:lstStyle/>
          <a:p>
            <a:pPr fontAlgn="ctr"/>
            <a:r>
              <a:rPr lang="en-US" dirty="0"/>
              <a:t>How Does P2PE Work?</a:t>
            </a:r>
          </a:p>
          <a:p>
            <a:pPr marL="457200" lvl="2" indent="-285750" fontAlgn="ctr">
              <a:buFont typeface="Wingdings" panose="05000000000000000000" pitchFamily="2" charset="2"/>
              <a:buChar char="§"/>
            </a:pPr>
            <a:r>
              <a:rPr lang="en-US" dirty="0"/>
              <a:t>Immediately encrypts data at the point-of-interaction (POI) - as the data is keyed, dipped or swiped</a:t>
            </a:r>
          </a:p>
          <a:p>
            <a:pPr marL="457200" lvl="2" indent="-285750" fontAlgn="ctr">
              <a:buFont typeface="Wingdings" panose="05000000000000000000" pitchFamily="2" charset="2"/>
              <a:buChar char="§"/>
            </a:pPr>
            <a:r>
              <a:rPr lang="en-US" dirty="0"/>
              <a:t>Uses strong encryption keys (e.g., TDES-DUKPT, AES, RSA, etc.)</a:t>
            </a:r>
          </a:p>
          <a:p>
            <a:pPr marL="457200" lvl="2" indent="-285750" fontAlgn="ctr">
              <a:buFont typeface="Wingdings" panose="05000000000000000000" pitchFamily="2" charset="2"/>
              <a:buChar char="§"/>
            </a:pPr>
            <a:r>
              <a:rPr lang="en-US" dirty="0"/>
              <a:t>From the POI, the data is sent to the solution provider via a secured connection (HTTPS\TLS1.2)</a:t>
            </a:r>
          </a:p>
          <a:p>
            <a:pPr marL="457200" lvl="2" indent="-285750" fontAlgn="ctr">
              <a:buFont typeface="Wingdings" panose="05000000000000000000" pitchFamily="2" charset="2"/>
              <a:buChar char="§"/>
            </a:pPr>
            <a:r>
              <a:rPr lang="en-US" dirty="0"/>
              <a:t>Solution provider uses a decryption key (stored within a Hardware Security Module or HSM) to retrieve the original card data</a:t>
            </a:r>
          </a:p>
          <a:p>
            <a:pPr marL="457200" lvl="2" indent="-285750" fontAlgn="ctr">
              <a:buFont typeface="Wingdings" panose="05000000000000000000" pitchFamily="2" charset="2"/>
              <a:buChar char="§"/>
            </a:pPr>
            <a:r>
              <a:rPr lang="en-US" dirty="0"/>
              <a:t>Encryption/Decryption keys are never available to anyone but the solution provider</a:t>
            </a:r>
          </a:p>
          <a:p>
            <a:pPr marL="457200" lvl="2" indent="-285750" fontAlgn="ctr">
              <a:buFont typeface="Wingdings" panose="05000000000000000000" pitchFamily="2" charset="2"/>
              <a:buChar char="§"/>
            </a:pPr>
            <a:r>
              <a:rPr lang="en-US" dirty="0"/>
              <a:t>Shifts data protection liability to the solution provider</a:t>
            </a:r>
          </a:p>
          <a:p>
            <a:pPr marL="457200" lvl="2" indent="-285750" fontAlgn="ctr">
              <a:buFont typeface="Wingdings" panose="05000000000000000000" pitchFamily="2" charset="2"/>
              <a:buChar char="§"/>
            </a:pPr>
            <a:r>
              <a:rPr lang="en-US" dirty="0"/>
              <a:t>Solution provider passes the data the credit card issuing bank for authorization</a:t>
            </a:r>
          </a:p>
          <a:p>
            <a:pPr marL="457200" lvl="2" indent="-285750" fontAlgn="ctr">
              <a:buFont typeface="Wingdings" panose="05000000000000000000" pitchFamily="2" charset="2"/>
              <a:buChar char="§"/>
            </a:pPr>
            <a:r>
              <a:rPr lang="en-US" dirty="0"/>
              <a:t>Once the transaction is processed, merchant receives the authorization status (approved/declined) along with a credit card token from the solution provider</a:t>
            </a:r>
          </a:p>
          <a:p>
            <a:pPr marL="457200" lvl="2" indent="-285750" fontAlgn="ctr">
              <a:buFont typeface="Wingdings" panose="05000000000000000000" pitchFamily="2" charset="2"/>
              <a:buChar char="§"/>
            </a:pPr>
            <a:r>
              <a:rPr lang="en-US" dirty="0"/>
              <a:t>The merchant can store the token and re-use it for subsequent transactions. No need for retaining the original card data.</a:t>
            </a:r>
          </a:p>
        </p:txBody>
      </p:sp>
      <p:pic>
        <p:nvPicPr>
          <p:cNvPr id="2" name="Picture 1"/>
          <p:cNvPicPr>
            <a:picLocks noChangeAspect="1"/>
          </p:cNvPicPr>
          <p:nvPr/>
        </p:nvPicPr>
        <p:blipFill>
          <a:blip r:embed="rId3"/>
          <a:stretch>
            <a:fillRect/>
          </a:stretch>
        </p:blipFill>
        <p:spPr>
          <a:xfrm>
            <a:off x="4733608" y="4419600"/>
            <a:ext cx="2721923" cy="2133600"/>
          </a:xfrm>
          <a:prstGeom prst="rect">
            <a:avLst/>
          </a:prstGeom>
        </p:spPr>
      </p:pic>
    </p:spTree>
    <p:extLst>
      <p:ext uri="{BB962C8B-B14F-4D97-AF65-F5344CB8AC3E}">
        <p14:creationId xmlns:p14="http://schemas.microsoft.com/office/powerpoint/2010/main" val="342464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Point-to-Point Encryption (P2PE)</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10820083" cy="2036455"/>
          </a:xfrm>
          <a:prstGeom prst="rect">
            <a:avLst/>
          </a:prstGeom>
          <a:noFill/>
        </p:spPr>
        <p:txBody>
          <a:bodyPr wrap="square" lIns="0" tIns="0" rIns="0" bIns="0" rtlCol="0">
            <a:spAutoFit/>
          </a:bodyPr>
          <a:lstStyle/>
          <a:p>
            <a:pPr fontAlgn="ctr"/>
            <a:r>
              <a:rPr lang="en-US" dirty="0"/>
              <a:t>PCI Council Validated P2PE Solution Benefits</a:t>
            </a:r>
          </a:p>
          <a:p>
            <a:pPr marL="457200" lvl="2" indent="-285750" fontAlgn="ctr">
              <a:buFont typeface="Wingdings" panose="05000000000000000000" pitchFamily="2" charset="2"/>
              <a:buChar char="§"/>
            </a:pPr>
            <a:r>
              <a:rPr lang="en-US" dirty="0"/>
              <a:t>Simplifies PCI compliance efforts - fewer PCI DSS requirements.</a:t>
            </a:r>
          </a:p>
          <a:p>
            <a:pPr marL="457200" lvl="2" indent="-285750" fontAlgn="ctr">
              <a:buFont typeface="Wingdings" panose="05000000000000000000" pitchFamily="2" charset="2"/>
              <a:buChar char="§"/>
            </a:pPr>
            <a:r>
              <a:rPr lang="en-US" dirty="0"/>
              <a:t>Saves time and money as PCI requirements are greatly reduced.</a:t>
            </a:r>
          </a:p>
          <a:p>
            <a:pPr marL="457200" lvl="2" indent="-285750" fontAlgn="ctr">
              <a:buFont typeface="Wingdings" panose="05000000000000000000" pitchFamily="2" charset="2"/>
              <a:buChar char="§"/>
            </a:pPr>
            <a:r>
              <a:rPr lang="en-US" dirty="0"/>
              <a:t>Shorter PCI Self-Assessment questionnaire (P2PE-HW – 35 controls)</a:t>
            </a:r>
          </a:p>
          <a:p>
            <a:pPr marL="457200" lvl="2" indent="-285750" fontAlgn="ctr">
              <a:buFont typeface="Wingdings" panose="05000000000000000000" pitchFamily="2" charset="2"/>
              <a:buChar char="§"/>
            </a:pPr>
            <a:r>
              <a:rPr lang="en-US" dirty="0"/>
              <a:t>Protects a business in the event of fraud, the P2PE Solution Provider, not the merchant, is held accountable for data loss and any resulting fines</a:t>
            </a:r>
          </a:p>
          <a:p>
            <a:pPr fontAlgn="ctr">
              <a:buNone/>
            </a:pPr>
            <a:endParaRPr lang="en-US" dirty="0"/>
          </a:p>
          <a:p>
            <a:pPr marL="457200" lvl="2" indent="-285750" fontAlgn="ctr">
              <a:buFont typeface="Wingdings" panose="05000000000000000000" pitchFamily="2" charset="2"/>
              <a:buChar char="§"/>
            </a:pPr>
            <a:endParaRPr lang="en-US" dirty="0"/>
          </a:p>
        </p:txBody>
      </p:sp>
    </p:spTree>
    <p:extLst>
      <p:ext uri="{BB962C8B-B14F-4D97-AF65-F5344CB8AC3E}">
        <p14:creationId xmlns:p14="http://schemas.microsoft.com/office/powerpoint/2010/main" val="59240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Tokenization</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10820083" cy="3576364"/>
          </a:xfrm>
          <a:prstGeom prst="rect">
            <a:avLst/>
          </a:prstGeom>
          <a:noFill/>
        </p:spPr>
        <p:txBody>
          <a:bodyPr wrap="square" lIns="0" tIns="0" rIns="0" bIns="0" rtlCol="0">
            <a:spAutoFit/>
          </a:bodyPr>
          <a:lstStyle/>
          <a:p>
            <a:pPr fontAlgn="ctr"/>
            <a:r>
              <a:rPr lang="en-US" dirty="0"/>
              <a:t>What is Tokenization?</a:t>
            </a:r>
          </a:p>
          <a:p>
            <a:pPr marL="457200" lvl="2" indent="-285750" fontAlgn="ctr">
              <a:buFont typeface="Wingdings" panose="05000000000000000000" pitchFamily="2" charset="2"/>
              <a:buChar char="§"/>
            </a:pPr>
            <a:r>
              <a:rPr lang="en-US" dirty="0"/>
              <a:t>A technology that enables the creation of data tokens for a variety of sensitive data (credit card data, SSN, email, phone, license, etc.)</a:t>
            </a:r>
          </a:p>
          <a:p>
            <a:pPr marL="457200" lvl="2" indent="-285750" fontAlgn="ctr">
              <a:buFont typeface="Wingdings" panose="05000000000000000000" pitchFamily="2" charset="2"/>
              <a:buChar char="§"/>
            </a:pPr>
            <a:r>
              <a:rPr lang="en-US" dirty="0"/>
              <a:t>Provide the ability to detokenize sensitive data (usually not credit cards due to risk) to obtain the original data</a:t>
            </a:r>
          </a:p>
          <a:p>
            <a:pPr marL="457200" lvl="2" indent="-285750" fontAlgn="ctr">
              <a:buFont typeface="Wingdings" panose="05000000000000000000" pitchFamily="2" charset="2"/>
              <a:buChar char="§"/>
            </a:pPr>
            <a:r>
              <a:rPr lang="en-US" dirty="0"/>
              <a:t>Is based on a unique set of encryption keys for the generation of tokens</a:t>
            </a:r>
          </a:p>
          <a:p>
            <a:pPr marL="457200" lvl="2" indent="-285750" fontAlgn="ctr">
              <a:buFont typeface="Wingdings" panose="05000000000000000000" pitchFamily="2" charset="2"/>
              <a:buChar char="§"/>
            </a:pPr>
            <a:r>
              <a:rPr lang="en-US" dirty="0"/>
              <a:t>Exclusive tokens generated for a specific business cannot be used by another business</a:t>
            </a:r>
          </a:p>
          <a:p>
            <a:pPr marL="457200" lvl="2" indent="-285750" fontAlgn="ctr">
              <a:buFont typeface="Wingdings" panose="05000000000000000000" pitchFamily="2" charset="2"/>
              <a:buChar char="§"/>
            </a:pPr>
            <a:r>
              <a:rPr lang="en-US" dirty="0"/>
              <a:t>Allows the exchange of tokenization requests via secure connectivity (e.g., SSL\TLS 1.2 connection)</a:t>
            </a:r>
          </a:p>
          <a:p>
            <a:pPr marL="457200" lvl="2" indent="-285750" fontAlgn="ctr">
              <a:buFont typeface="Wingdings" panose="05000000000000000000" pitchFamily="2" charset="2"/>
              <a:buChar char="§"/>
            </a:pPr>
            <a:r>
              <a:rPr lang="en-US" dirty="0"/>
              <a:t>Often confused with point-to-point encryption (P2PE), as both solutions involve converting sensitive data into data that is useless to hackers</a:t>
            </a:r>
          </a:p>
          <a:p>
            <a:pPr marL="457200" lvl="2" indent="-285750" fontAlgn="ctr">
              <a:buFont typeface="Wingdings" panose="05000000000000000000" pitchFamily="2" charset="2"/>
              <a:buChar char="§"/>
            </a:pPr>
            <a:r>
              <a:rPr lang="en-US" dirty="0"/>
              <a:t>P2PE is paired with tokenization to produce a randomly generated number that represents a payment card</a:t>
            </a:r>
          </a:p>
          <a:p>
            <a:pPr marL="457200" lvl="2" indent="-285750" fontAlgn="ctr">
              <a:buFont typeface="Wingdings" panose="05000000000000000000" pitchFamily="2" charset="2"/>
              <a:buChar char="§"/>
            </a:pPr>
            <a:r>
              <a:rPr lang="en-US" dirty="0"/>
              <a:t>The token length and format vary per solution provider</a:t>
            </a:r>
          </a:p>
          <a:p>
            <a:pPr marL="457200" lvl="2" indent="-285750" fontAlgn="ctr">
              <a:buFont typeface="Wingdings" panose="05000000000000000000" pitchFamily="2" charset="2"/>
              <a:buChar char="§"/>
            </a:pPr>
            <a:r>
              <a:rPr lang="en-US" dirty="0"/>
              <a:t>This randomly generated number can be reused to process future transactions via the solution provider’s payment gateway</a:t>
            </a:r>
          </a:p>
          <a:p>
            <a:pPr marL="457200" lvl="2" indent="-285750" fontAlgn="ctr">
              <a:buFont typeface="Wingdings" panose="05000000000000000000" pitchFamily="2" charset="2"/>
              <a:buChar char="§"/>
            </a:pPr>
            <a:r>
              <a:rPr lang="en-US" dirty="0"/>
              <a:t>A token does not contain credit card data, is not a value that can be decrypted back into the original credit card</a:t>
            </a:r>
          </a:p>
          <a:p>
            <a:pPr marL="457200" lvl="2" indent="-285750" fontAlgn="ctr">
              <a:buFont typeface="Wingdings" panose="05000000000000000000" pitchFamily="2" charset="2"/>
              <a:buChar char="§"/>
            </a:pPr>
            <a:r>
              <a:rPr lang="en-US" dirty="0"/>
              <a:t>Credit card tokens generally reflect the last 4 digits of the credit card but may also include the first 2 or 6 digits (BIN number) of the card.</a:t>
            </a:r>
          </a:p>
          <a:p>
            <a:pPr marL="457200" lvl="2" indent="-285750" fontAlgn="ctr">
              <a:buFont typeface="Wingdings" panose="05000000000000000000" pitchFamily="2" charset="2"/>
              <a:buChar char="§"/>
            </a:pPr>
            <a:r>
              <a:rPr lang="en-US" dirty="0"/>
              <a:t>A business can store the token without the burden of on-going PCI compliance related to storing card holder data</a:t>
            </a:r>
          </a:p>
        </p:txBody>
      </p:sp>
    </p:spTree>
    <p:extLst>
      <p:ext uri="{BB962C8B-B14F-4D97-AF65-F5344CB8AC3E}">
        <p14:creationId xmlns:p14="http://schemas.microsoft.com/office/powerpoint/2010/main" val="14491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reeform 6"/>
          <p:cNvSpPr>
            <a:spLocks/>
          </p:cNvSpPr>
          <p:nvPr/>
        </p:nvSpPr>
        <p:spPr bwMode="auto">
          <a:xfrm>
            <a:off x="765928" y="1795186"/>
            <a:ext cx="10767747" cy="4292263"/>
          </a:xfrm>
          <a:custGeom>
            <a:avLst/>
            <a:gdLst>
              <a:gd name="T0" fmla="*/ 199 w 10069"/>
              <a:gd name="T1" fmla="*/ 0 h 4015"/>
              <a:gd name="T2" fmla="*/ 9072 w 10069"/>
              <a:gd name="T3" fmla="*/ 0 h 4015"/>
              <a:gd name="T4" fmla="*/ 9863 w 10069"/>
              <a:gd name="T5" fmla="*/ 0 h 4015"/>
              <a:gd name="T6" fmla="*/ 9870 w 10069"/>
              <a:gd name="T7" fmla="*/ 0 h 4015"/>
              <a:gd name="T8" fmla="*/ 10069 w 10069"/>
              <a:gd name="T9" fmla="*/ 199 h 4015"/>
              <a:gd name="T10" fmla="*/ 10069 w 10069"/>
              <a:gd name="T11" fmla="*/ 3741 h 4015"/>
              <a:gd name="T12" fmla="*/ 10063 w 10069"/>
              <a:gd name="T13" fmla="*/ 3789 h 4015"/>
              <a:gd name="T14" fmla="*/ 10063 w 10069"/>
              <a:gd name="T15" fmla="*/ 3816 h 4015"/>
              <a:gd name="T16" fmla="*/ 9863 w 10069"/>
              <a:gd name="T17" fmla="*/ 4015 h 4015"/>
              <a:gd name="T18" fmla="*/ 199 w 10069"/>
              <a:gd name="T19" fmla="*/ 4015 h 4015"/>
              <a:gd name="T20" fmla="*/ 0 w 10069"/>
              <a:gd name="T21" fmla="*/ 3816 h 4015"/>
              <a:gd name="T22" fmla="*/ 0 w 10069"/>
              <a:gd name="T23" fmla="*/ 3019 h 4015"/>
              <a:gd name="T24" fmla="*/ 199 w 10069"/>
              <a:gd name="T25" fmla="*/ 2819 h 4015"/>
              <a:gd name="T26" fmla="*/ 8689 w 10069"/>
              <a:gd name="T27" fmla="*/ 2819 h 4015"/>
              <a:gd name="T28" fmla="*/ 8873 w 10069"/>
              <a:gd name="T29" fmla="*/ 2635 h 4015"/>
              <a:gd name="T30" fmla="*/ 8873 w 10069"/>
              <a:gd name="T31" fmla="*/ 1379 h 4015"/>
              <a:gd name="T32" fmla="*/ 8689 w 10069"/>
              <a:gd name="T33" fmla="*/ 1196 h 4015"/>
              <a:gd name="T34" fmla="*/ 199 w 10069"/>
              <a:gd name="T35" fmla="*/ 1196 h 4015"/>
              <a:gd name="T36" fmla="*/ 0 w 10069"/>
              <a:gd name="T37" fmla="*/ 996 h 4015"/>
              <a:gd name="T38" fmla="*/ 0 w 10069"/>
              <a:gd name="T39" fmla="*/ 199 h 4015"/>
              <a:gd name="T40" fmla="*/ 199 w 10069"/>
              <a:gd name="T41" fmla="*/ 0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69" h="4015">
                <a:moveTo>
                  <a:pt x="199" y="0"/>
                </a:moveTo>
                <a:cubicBezTo>
                  <a:pt x="9072" y="0"/>
                  <a:pt x="9072" y="0"/>
                  <a:pt x="9072" y="0"/>
                </a:cubicBezTo>
                <a:cubicBezTo>
                  <a:pt x="9863" y="0"/>
                  <a:pt x="9863" y="0"/>
                  <a:pt x="9863" y="0"/>
                </a:cubicBezTo>
                <a:cubicBezTo>
                  <a:pt x="9870" y="0"/>
                  <a:pt x="9870" y="0"/>
                  <a:pt x="9870" y="0"/>
                </a:cubicBezTo>
                <a:cubicBezTo>
                  <a:pt x="9980" y="0"/>
                  <a:pt x="10069" y="89"/>
                  <a:pt x="10069" y="199"/>
                </a:cubicBezTo>
                <a:cubicBezTo>
                  <a:pt x="10069" y="3741"/>
                  <a:pt x="10069" y="3741"/>
                  <a:pt x="10069" y="3741"/>
                </a:cubicBezTo>
                <a:cubicBezTo>
                  <a:pt x="10069" y="3758"/>
                  <a:pt x="10067" y="3774"/>
                  <a:pt x="10063" y="3789"/>
                </a:cubicBezTo>
                <a:cubicBezTo>
                  <a:pt x="10063" y="3816"/>
                  <a:pt x="10063" y="3816"/>
                  <a:pt x="10063" y="3816"/>
                </a:cubicBezTo>
                <a:cubicBezTo>
                  <a:pt x="10063" y="3926"/>
                  <a:pt x="9974" y="4015"/>
                  <a:pt x="9863" y="4015"/>
                </a:cubicBezTo>
                <a:cubicBezTo>
                  <a:pt x="199" y="4015"/>
                  <a:pt x="199" y="4015"/>
                  <a:pt x="199" y="4015"/>
                </a:cubicBezTo>
                <a:cubicBezTo>
                  <a:pt x="89" y="4015"/>
                  <a:pt x="0" y="3926"/>
                  <a:pt x="0" y="3816"/>
                </a:cubicBezTo>
                <a:cubicBezTo>
                  <a:pt x="0" y="3019"/>
                  <a:pt x="0" y="3019"/>
                  <a:pt x="0" y="3019"/>
                </a:cubicBezTo>
                <a:cubicBezTo>
                  <a:pt x="0" y="2908"/>
                  <a:pt x="89" y="2819"/>
                  <a:pt x="199" y="2819"/>
                </a:cubicBezTo>
                <a:cubicBezTo>
                  <a:pt x="8689" y="2819"/>
                  <a:pt x="8689" y="2819"/>
                  <a:pt x="8689" y="2819"/>
                </a:cubicBezTo>
                <a:cubicBezTo>
                  <a:pt x="8791" y="2819"/>
                  <a:pt x="8873" y="2737"/>
                  <a:pt x="8873" y="2635"/>
                </a:cubicBezTo>
                <a:cubicBezTo>
                  <a:pt x="8873" y="1379"/>
                  <a:pt x="8873" y="1379"/>
                  <a:pt x="8873" y="1379"/>
                </a:cubicBezTo>
                <a:cubicBezTo>
                  <a:pt x="8873" y="1278"/>
                  <a:pt x="8791" y="1196"/>
                  <a:pt x="8689" y="1196"/>
                </a:cubicBezTo>
                <a:cubicBezTo>
                  <a:pt x="199" y="1196"/>
                  <a:pt x="199" y="1196"/>
                  <a:pt x="199" y="1196"/>
                </a:cubicBezTo>
                <a:cubicBezTo>
                  <a:pt x="89" y="1196"/>
                  <a:pt x="0" y="1106"/>
                  <a:pt x="0" y="996"/>
                </a:cubicBezTo>
                <a:cubicBezTo>
                  <a:pt x="0" y="199"/>
                  <a:pt x="0" y="199"/>
                  <a:pt x="0" y="199"/>
                </a:cubicBezTo>
                <a:cubicBezTo>
                  <a:pt x="0" y="89"/>
                  <a:pt x="89" y="0"/>
                  <a:pt x="199"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latin typeface="+mj-lt"/>
            </a:endParaRPr>
          </a:p>
        </p:txBody>
      </p:sp>
      <p:sp>
        <p:nvSpPr>
          <p:cNvPr id="54" name="Title 6"/>
          <p:cNvSpPr txBox="1">
            <a:spLocks/>
          </p:cNvSpPr>
          <p:nvPr/>
        </p:nvSpPr>
        <p:spPr bwMode="gray">
          <a:xfrm>
            <a:off x="660228" y="572245"/>
            <a:ext cx="10302832" cy="925782"/>
          </a:xfrm>
          <a:prstGeom prst="rect">
            <a:avLst/>
          </a:prstGeom>
        </p:spPr>
        <p:txBody>
          <a:bodyPr vert="horz" wrap="square" lIns="0" tIns="0" rIns="0" bIns="0" rtlCol="0" anchor="ctr" anchorCtr="0">
            <a:spAutoFit/>
          </a:bodyPr>
          <a:lstStyle>
            <a:lvl1pPr algn="l" defTabSz="912745" rtl="0" eaLnBrk="1" fontAlgn="base" hangingPunct="1">
              <a:lnSpc>
                <a:spcPct val="90000"/>
              </a:lnSpc>
              <a:spcBef>
                <a:spcPct val="0"/>
              </a:spcBef>
              <a:spcAft>
                <a:spcPct val="0"/>
              </a:spcAft>
              <a:defRPr lang="en-US" sz="2400" b="1" kern="1200" cap="none">
                <a:solidFill>
                  <a:schemeClr val="accent1"/>
                </a:solidFill>
                <a:latin typeface="+mj-lt"/>
                <a:ea typeface="+mj-ea"/>
                <a:cs typeface="+mj-cs"/>
              </a:defRPr>
            </a:lvl1pPr>
            <a:lvl2pPr algn="l" defTabSz="912745" rtl="0" eaLnBrk="1" fontAlgn="base" hangingPunct="1">
              <a:lnSpc>
                <a:spcPct val="90000"/>
              </a:lnSpc>
              <a:spcBef>
                <a:spcPct val="0"/>
              </a:spcBef>
              <a:spcAft>
                <a:spcPct val="0"/>
              </a:spcAft>
              <a:defRPr sz="3200" b="1">
                <a:solidFill>
                  <a:schemeClr val="accent1"/>
                </a:solidFill>
                <a:latin typeface="Arial" pitchFamily="34" charset="0"/>
              </a:defRPr>
            </a:lvl2pPr>
            <a:lvl3pPr algn="l" defTabSz="912745" rtl="0" eaLnBrk="1" fontAlgn="base" hangingPunct="1">
              <a:lnSpc>
                <a:spcPct val="90000"/>
              </a:lnSpc>
              <a:spcBef>
                <a:spcPct val="0"/>
              </a:spcBef>
              <a:spcAft>
                <a:spcPct val="0"/>
              </a:spcAft>
              <a:defRPr sz="3200" b="1">
                <a:solidFill>
                  <a:schemeClr val="accent1"/>
                </a:solidFill>
                <a:latin typeface="Arial" pitchFamily="34" charset="0"/>
              </a:defRPr>
            </a:lvl3pPr>
            <a:lvl4pPr algn="l" defTabSz="912745" rtl="0" eaLnBrk="1" fontAlgn="base" hangingPunct="1">
              <a:lnSpc>
                <a:spcPct val="90000"/>
              </a:lnSpc>
              <a:spcBef>
                <a:spcPct val="0"/>
              </a:spcBef>
              <a:spcAft>
                <a:spcPct val="0"/>
              </a:spcAft>
              <a:defRPr sz="3200" b="1">
                <a:solidFill>
                  <a:schemeClr val="accent1"/>
                </a:solidFill>
                <a:latin typeface="Arial" pitchFamily="34" charset="0"/>
              </a:defRPr>
            </a:lvl4pPr>
            <a:lvl5pPr algn="l" defTabSz="912745" rtl="0" eaLnBrk="1" fontAlgn="base" hangingPunct="1">
              <a:lnSpc>
                <a:spcPct val="90000"/>
              </a:lnSpc>
              <a:spcBef>
                <a:spcPct val="0"/>
              </a:spcBef>
              <a:spcAft>
                <a:spcPct val="0"/>
              </a:spcAft>
              <a:defRPr sz="3200" b="1">
                <a:solidFill>
                  <a:schemeClr val="accent1"/>
                </a:solidFill>
                <a:latin typeface="Arial" pitchFamily="34" charset="0"/>
              </a:defRPr>
            </a:lvl5pPr>
            <a:lvl6pPr marL="457167" algn="l" defTabSz="912745" rtl="0" eaLnBrk="1" fontAlgn="base" hangingPunct="1">
              <a:lnSpc>
                <a:spcPct val="90000"/>
              </a:lnSpc>
              <a:spcBef>
                <a:spcPct val="0"/>
              </a:spcBef>
              <a:spcAft>
                <a:spcPct val="0"/>
              </a:spcAft>
              <a:defRPr sz="3200" b="1">
                <a:solidFill>
                  <a:schemeClr val="accent1"/>
                </a:solidFill>
                <a:latin typeface="Arial" pitchFamily="34" charset="0"/>
              </a:defRPr>
            </a:lvl6pPr>
            <a:lvl7pPr marL="914332" algn="l" defTabSz="912745" rtl="0" eaLnBrk="1" fontAlgn="base" hangingPunct="1">
              <a:lnSpc>
                <a:spcPct val="90000"/>
              </a:lnSpc>
              <a:spcBef>
                <a:spcPct val="0"/>
              </a:spcBef>
              <a:spcAft>
                <a:spcPct val="0"/>
              </a:spcAft>
              <a:defRPr sz="3200" b="1">
                <a:solidFill>
                  <a:schemeClr val="accent1"/>
                </a:solidFill>
                <a:latin typeface="Arial" pitchFamily="34" charset="0"/>
              </a:defRPr>
            </a:lvl7pPr>
            <a:lvl8pPr marL="1371498" algn="l" defTabSz="912745" rtl="0" eaLnBrk="1" fontAlgn="base" hangingPunct="1">
              <a:lnSpc>
                <a:spcPct val="90000"/>
              </a:lnSpc>
              <a:spcBef>
                <a:spcPct val="0"/>
              </a:spcBef>
              <a:spcAft>
                <a:spcPct val="0"/>
              </a:spcAft>
              <a:defRPr sz="3200" b="1">
                <a:solidFill>
                  <a:schemeClr val="accent1"/>
                </a:solidFill>
                <a:latin typeface="Arial" pitchFamily="34" charset="0"/>
              </a:defRPr>
            </a:lvl8pPr>
            <a:lvl9pPr marL="1828664" algn="l" defTabSz="912745" rtl="0" eaLnBrk="1" fontAlgn="base" hangingPunct="1">
              <a:lnSpc>
                <a:spcPct val="90000"/>
              </a:lnSpc>
              <a:spcBef>
                <a:spcPct val="0"/>
              </a:spcBef>
              <a:spcAft>
                <a:spcPct val="0"/>
              </a:spcAft>
              <a:defRPr sz="3200" b="1">
                <a:solidFill>
                  <a:schemeClr val="accent1"/>
                </a:solidFill>
                <a:latin typeface="Arial" pitchFamily="34" charset="0"/>
              </a:defRPr>
            </a:lvl9pPr>
          </a:lstStyle>
          <a:p>
            <a:pPr>
              <a:lnSpc>
                <a:spcPts val="3599"/>
              </a:lnSpc>
            </a:pPr>
            <a:r>
              <a:rPr lang="en-US" sz="3599" b="0" dirty="0"/>
              <a:t>Where</a:t>
            </a:r>
            <a:br>
              <a:rPr lang="en-US" sz="3599" b="0" dirty="0">
                <a:solidFill>
                  <a:schemeClr val="accent4"/>
                </a:solidFill>
                <a:latin typeface="Arial Black" pitchFamily="34" charset="0"/>
              </a:rPr>
            </a:br>
            <a:r>
              <a:rPr lang="en-US" sz="3599" b="0" dirty="0">
                <a:solidFill>
                  <a:schemeClr val="accent4"/>
                </a:solidFill>
                <a:latin typeface="Arial Black" pitchFamily="34" charset="0"/>
              </a:rPr>
              <a:t>threats lie</a:t>
            </a:r>
            <a:endParaRPr lang="en-US" sz="3599" b="0" dirty="0"/>
          </a:p>
        </p:txBody>
      </p:sp>
      <p:sp>
        <p:nvSpPr>
          <p:cNvPr id="11" name="Freeform 6"/>
          <p:cNvSpPr>
            <a:spLocks/>
          </p:cNvSpPr>
          <p:nvPr/>
        </p:nvSpPr>
        <p:spPr bwMode="auto">
          <a:xfrm>
            <a:off x="765928" y="1795186"/>
            <a:ext cx="10767747" cy="4292263"/>
          </a:xfrm>
          <a:custGeom>
            <a:avLst/>
            <a:gdLst>
              <a:gd name="T0" fmla="*/ 199 w 10069"/>
              <a:gd name="T1" fmla="*/ 0 h 4015"/>
              <a:gd name="T2" fmla="*/ 9072 w 10069"/>
              <a:gd name="T3" fmla="*/ 0 h 4015"/>
              <a:gd name="T4" fmla="*/ 9863 w 10069"/>
              <a:gd name="T5" fmla="*/ 0 h 4015"/>
              <a:gd name="T6" fmla="*/ 9870 w 10069"/>
              <a:gd name="T7" fmla="*/ 0 h 4015"/>
              <a:gd name="T8" fmla="*/ 10069 w 10069"/>
              <a:gd name="T9" fmla="*/ 199 h 4015"/>
              <a:gd name="T10" fmla="*/ 10069 w 10069"/>
              <a:gd name="T11" fmla="*/ 3741 h 4015"/>
              <a:gd name="T12" fmla="*/ 10063 w 10069"/>
              <a:gd name="T13" fmla="*/ 3789 h 4015"/>
              <a:gd name="T14" fmla="*/ 10063 w 10069"/>
              <a:gd name="T15" fmla="*/ 3816 h 4015"/>
              <a:gd name="T16" fmla="*/ 9863 w 10069"/>
              <a:gd name="T17" fmla="*/ 4015 h 4015"/>
              <a:gd name="T18" fmla="*/ 199 w 10069"/>
              <a:gd name="T19" fmla="*/ 4015 h 4015"/>
              <a:gd name="T20" fmla="*/ 0 w 10069"/>
              <a:gd name="T21" fmla="*/ 3816 h 4015"/>
              <a:gd name="T22" fmla="*/ 0 w 10069"/>
              <a:gd name="T23" fmla="*/ 3019 h 4015"/>
              <a:gd name="T24" fmla="*/ 199 w 10069"/>
              <a:gd name="T25" fmla="*/ 2819 h 4015"/>
              <a:gd name="T26" fmla="*/ 8689 w 10069"/>
              <a:gd name="T27" fmla="*/ 2819 h 4015"/>
              <a:gd name="T28" fmla="*/ 8873 w 10069"/>
              <a:gd name="T29" fmla="*/ 2635 h 4015"/>
              <a:gd name="T30" fmla="*/ 8873 w 10069"/>
              <a:gd name="T31" fmla="*/ 1379 h 4015"/>
              <a:gd name="T32" fmla="*/ 8689 w 10069"/>
              <a:gd name="T33" fmla="*/ 1196 h 4015"/>
              <a:gd name="T34" fmla="*/ 199 w 10069"/>
              <a:gd name="T35" fmla="*/ 1196 h 4015"/>
              <a:gd name="T36" fmla="*/ 0 w 10069"/>
              <a:gd name="T37" fmla="*/ 996 h 4015"/>
              <a:gd name="T38" fmla="*/ 0 w 10069"/>
              <a:gd name="T39" fmla="*/ 199 h 4015"/>
              <a:gd name="T40" fmla="*/ 199 w 10069"/>
              <a:gd name="T41" fmla="*/ 0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69" h="4015">
                <a:moveTo>
                  <a:pt x="199" y="0"/>
                </a:moveTo>
                <a:cubicBezTo>
                  <a:pt x="9072" y="0"/>
                  <a:pt x="9072" y="0"/>
                  <a:pt x="9072" y="0"/>
                </a:cubicBezTo>
                <a:cubicBezTo>
                  <a:pt x="9863" y="0"/>
                  <a:pt x="9863" y="0"/>
                  <a:pt x="9863" y="0"/>
                </a:cubicBezTo>
                <a:cubicBezTo>
                  <a:pt x="9870" y="0"/>
                  <a:pt x="9870" y="0"/>
                  <a:pt x="9870" y="0"/>
                </a:cubicBezTo>
                <a:cubicBezTo>
                  <a:pt x="9980" y="0"/>
                  <a:pt x="10069" y="89"/>
                  <a:pt x="10069" y="199"/>
                </a:cubicBezTo>
                <a:cubicBezTo>
                  <a:pt x="10069" y="3741"/>
                  <a:pt x="10069" y="3741"/>
                  <a:pt x="10069" y="3741"/>
                </a:cubicBezTo>
                <a:cubicBezTo>
                  <a:pt x="10069" y="3758"/>
                  <a:pt x="10067" y="3774"/>
                  <a:pt x="10063" y="3789"/>
                </a:cubicBezTo>
                <a:cubicBezTo>
                  <a:pt x="10063" y="3816"/>
                  <a:pt x="10063" y="3816"/>
                  <a:pt x="10063" y="3816"/>
                </a:cubicBezTo>
                <a:cubicBezTo>
                  <a:pt x="10063" y="3926"/>
                  <a:pt x="9974" y="4015"/>
                  <a:pt x="9863" y="4015"/>
                </a:cubicBezTo>
                <a:cubicBezTo>
                  <a:pt x="199" y="4015"/>
                  <a:pt x="199" y="4015"/>
                  <a:pt x="199" y="4015"/>
                </a:cubicBezTo>
                <a:cubicBezTo>
                  <a:pt x="89" y="4015"/>
                  <a:pt x="0" y="3926"/>
                  <a:pt x="0" y="3816"/>
                </a:cubicBezTo>
                <a:cubicBezTo>
                  <a:pt x="0" y="3019"/>
                  <a:pt x="0" y="3019"/>
                  <a:pt x="0" y="3019"/>
                </a:cubicBezTo>
                <a:cubicBezTo>
                  <a:pt x="0" y="2908"/>
                  <a:pt x="89" y="2819"/>
                  <a:pt x="199" y="2819"/>
                </a:cubicBezTo>
                <a:cubicBezTo>
                  <a:pt x="8689" y="2819"/>
                  <a:pt x="8689" y="2819"/>
                  <a:pt x="8689" y="2819"/>
                </a:cubicBezTo>
                <a:cubicBezTo>
                  <a:pt x="8791" y="2819"/>
                  <a:pt x="8873" y="2737"/>
                  <a:pt x="8873" y="2635"/>
                </a:cubicBezTo>
                <a:cubicBezTo>
                  <a:pt x="8873" y="1379"/>
                  <a:pt x="8873" y="1379"/>
                  <a:pt x="8873" y="1379"/>
                </a:cubicBezTo>
                <a:cubicBezTo>
                  <a:pt x="8873" y="1278"/>
                  <a:pt x="8791" y="1196"/>
                  <a:pt x="8689" y="1196"/>
                </a:cubicBezTo>
                <a:cubicBezTo>
                  <a:pt x="199" y="1196"/>
                  <a:pt x="199" y="1196"/>
                  <a:pt x="199" y="1196"/>
                </a:cubicBezTo>
                <a:cubicBezTo>
                  <a:pt x="89" y="1196"/>
                  <a:pt x="0" y="1106"/>
                  <a:pt x="0" y="996"/>
                </a:cubicBezTo>
                <a:cubicBezTo>
                  <a:pt x="0" y="199"/>
                  <a:pt x="0" y="199"/>
                  <a:pt x="0" y="199"/>
                </a:cubicBezTo>
                <a:cubicBezTo>
                  <a:pt x="0" y="89"/>
                  <a:pt x="89" y="0"/>
                  <a:pt x="199" y="0"/>
                </a:cubicBezTo>
                <a:close/>
              </a:path>
            </a:pathLst>
          </a:custGeom>
          <a:gradFill flip="none" rotWithShape="1">
            <a:gsLst>
              <a:gs pos="0">
                <a:schemeClr val="accent4">
                  <a:alpha val="97000"/>
                </a:schemeClr>
              </a:gs>
              <a:gs pos="100000">
                <a:schemeClr val="accent1">
                  <a:alpha val="7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latin typeface="+mj-lt"/>
            </a:endParaRPr>
          </a:p>
        </p:txBody>
      </p:sp>
      <p:sp>
        <p:nvSpPr>
          <p:cNvPr id="88" name="Rounded Rectangle 55"/>
          <p:cNvSpPr/>
          <p:nvPr/>
        </p:nvSpPr>
        <p:spPr>
          <a:xfrm>
            <a:off x="841524" y="4513205"/>
            <a:ext cx="1970993" cy="12784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5955" indent="-255955" algn="ctr"/>
            <a:endParaRPr lang="en-US" sz="1799" dirty="0">
              <a:solidFill>
                <a:srgbClr val="FFFFFF"/>
              </a:solidFill>
            </a:endParaRPr>
          </a:p>
        </p:txBody>
      </p:sp>
      <p:sp>
        <p:nvSpPr>
          <p:cNvPr id="78" name="TextBox 51"/>
          <p:cNvSpPr txBox="1"/>
          <p:nvPr/>
        </p:nvSpPr>
        <p:spPr>
          <a:xfrm>
            <a:off x="7959304" y="2160876"/>
            <a:ext cx="2486519" cy="4307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startAt="3"/>
            </a:pPr>
            <a:r>
              <a:rPr lang="en-US" sz="1400" dirty="0">
                <a:solidFill>
                  <a:schemeClr val="bg1"/>
                </a:solidFill>
                <a:latin typeface="Arial" charset="0"/>
                <a:cs typeface="SimpleSans-Regular"/>
              </a:rPr>
              <a:t>Acquirer sends authorization to Issuer</a:t>
            </a:r>
          </a:p>
        </p:txBody>
      </p:sp>
      <p:sp>
        <p:nvSpPr>
          <p:cNvPr id="81" name="Rounded Rectangle 68"/>
          <p:cNvSpPr/>
          <p:nvPr/>
        </p:nvSpPr>
        <p:spPr>
          <a:xfrm>
            <a:off x="9376307" y="4489353"/>
            <a:ext cx="1970993" cy="1302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5955" indent="-255955" algn="ctr"/>
            <a:endParaRPr lang="en-US" sz="1799" dirty="0">
              <a:solidFill>
                <a:srgbClr val="FFFFFF"/>
              </a:solidFill>
            </a:endParaRPr>
          </a:p>
        </p:txBody>
      </p:sp>
      <p:sp>
        <p:nvSpPr>
          <p:cNvPr id="82" name="TextBox 54"/>
          <p:cNvSpPr txBox="1"/>
          <p:nvPr/>
        </p:nvSpPr>
        <p:spPr>
          <a:xfrm>
            <a:off x="7959304" y="5193221"/>
            <a:ext cx="2759226" cy="4307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startAt="4"/>
            </a:pPr>
            <a:r>
              <a:rPr lang="en-US" sz="1400" dirty="0">
                <a:solidFill>
                  <a:schemeClr val="bg1"/>
                </a:solidFill>
                <a:latin typeface="Arial" charset="0"/>
                <a:cs typeface="SimpleSans-Regular"/>
              </a:rPr>
              <a:t>Issuer sends authorization response to Acquirer</a:t>
            </a:r>
          </a:p>
        </p:txBody>
      </p:sp>
      <p:grpSp>
        <p:nvGrpSpPr>
          <p:cNvPr id="119" name="Group 118"/>
          <p:cNvGrpSpPr/>
          <p:nvPr/>
        </p:nvGrpSpPr>
        <p:grpSpPr>
          <a:xfrm>
            <a:off x="1656320" y="3688100"/>
            <a:ext cx="333887" cy="491254"/>
            <a:chOff x="9862684" y="2521156"/>
            <a:chExt cx="424611" cy="624741"/>
          </a:xfrm>
        </p:grpSpPr>
        <p:sp>
          <p:nvSpPr>
            <p:cNvPr id="120" name="Rectangle 119"/>
            <p:cNvSpPr>
              <a:spLocks noChangeArrowheads="1"/>
            </p:cNvSpPr>
            <p:nvPr/>
          </p:nvSpPr>
          <p:spPr bwMode="auto">
            <a:xfrm>
              <a:off x="9862684" y="2521156"/>
              <a:ext cx="367432" cy="624741"/>
            </a:xfrm>
            <a:prstGeom prst="rect">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22" name="Line 80"/>
            <p:cNvSpPr>
              <a:spLocks noChangeShapeType="1"/>
            </p:cNvSpPr>
            <p:nvPr/>
          </p:nvSpPr>
          <p:spPr bwMode="auto">
            <a:xfrm>
              <a:off x="9874331" y="2778464"/>
              <a:ext cx="344137"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23" name="Line 81"/>
            <p:cNvSpPr>
              <a:spLocks noChangeShapeType="1"/>
            </p:cNvSpPr>
            <p:nvPr/>
          </p:nvSpPr>
          <p:spPr bwMode="auto">
            <a:xfrm>
              <a:off x="10287295" y="2667282"/>
              <a:ext cx="0" cy="281663"/>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24" name="Line 82"/>
            <p:cNvSpPr>
              <a:spLocks noChangeShapeType="1"/>
            </p:cNvSpPr>
            <p:nvPr/>
          </p:nvSpPr>
          <p:spPr bwMode="auto">
            <a:xfrm>
              <a:off x="10142229" y="2960592"/>
              <a:ext cx="0" cy="105888"/>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28" name="Line 83"/>
            <p:cNvSpPr>
              <a:spLocks noChangeShapeType="1"/>
            </p:cNvSpPr>
            <p:nvPr/>
          </p:nvSpPr>
          <p:spPr bwMode="auto">
            <a:xfrm>
              <a:off x="9960101" y="2874823"/>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3" name="Line 84"/>
            <p:cNvSpPr>
              <a:spLocks noChangeShapeType="1"/>
            </p:cNvSpPr>
            <p:nvPr/>
          </p:nvSpPr>
          <p:spPr bwMode="auto">
            <a:xfrm>
              <a:off x="10051165" y="2874823"/>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4" name="Line 85"/>
            <p:cNvSpPr>
              <a:spLocks noChangeShapeType="1"/>
            </p:cNvSpPr>
            <p:nvPr/>
          </p:nvSpPr>
          <p:spPr bwMode="auto">
            <a:xfrm>
              <a:off x="9960101" y="2965887"/>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5" name="Line 86"/>
            <p:cNvSpPr>
              <a:spLocks noChangeShapeType="1"/>
            </p:cNvSpPr>
            <p:nvPr/>
          </p:nvSpPr>
          <p:spPr bwMode="auto">
            <a:xfrm>
              <a:off x="10051165" y="2965887"/>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6" name="Line 87"/>
            <p:cNvSpPr>
              <a:spLocks noChangeShapeType="1"/>
            </p:cNvSpPr>
            <p:nvPr/>
          </p:nvSpPr>
          <p:spPr bwMode="auto">
            <a:xfrm>
              <a:off x="9960101" y="3058009"/>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7" name="Line 88"/>
            <p:cNvSpPr>
              <a:spLocks noChangeShapeType="1"/>
            </p:cNvSpPr>
            <p:nvPr/>
          </p:nvSpPr>
          <p:spPr bwMode="auto">
            <a:xfrm>
              <a:off x="10051165" y="3058009"/>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8" name="Line 89"/>
            <p:cNvSpPr>
              <a:spLocks noChangeShapeType="1"/>
            </p:cNvSpPr>
            <p:nvPr/>
          </p:nvSpPr>
          <p:spPr bwMode="auto">
            <a:xfrm>
              <a:off x="10139052" y="2874823"/>
              <a:ext cx="0" cy="0"/>
            </a:xfrm>
            <a:prstGeom prst="line">
              <a:avLst/>
            </a:prstGeom>
            <a:noFill/>
            <a:ln w="444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39" name="Rectangle 138"/>
            <p:cNvSpPr>
              <a:spLocks noChangeArrowheads="1"/>
            </p:cNvSpPr>
            <p:nvPr/>
          </p:nvSpPr>
          <p:spPr bwMode="auto">
            <a:xfrm>
              <a:off x="9933629" y="2581512"/>
              <a:ext cx="225542" cy="124948"/>
            </a:xfrm>
            <a:prstGeom prst="rect">
              <a:avLst/>
            </a:pr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grpSp>
      <p:grpSp>
        <p:nvGrpSpPr>
          <p:cNvPr id="140" name="Group 139"/>
          <p:cNvGrpSpPr>
            <a:grpSpLocks noChangeAspect="1"/>
          </p:cNvGrpSpPr>
          <p:nvPr/>
        </p:nvGrpSpPr>
        <p:grpSpPr bwMode="auto">
          <a:xfrm>
            <a:off x="3961520" y="3677828"/>
            <a:ext cx="555693" cy="511795"/>
            <a:chOff x="2535" y="2605"/>
            <a:chExt cx="1466" cy="1475"/>
          </a:xfrm>
          <a:noFill/>
        </p:grpSpPr>
        <p:sp>
          <p:nvSpPr>
            <p:cNvPr id="141" name="Freeform 140"/>
            <p:cNvSpPr>
              <a:spLocks/>
            </p:cNvSpPr>
            <p:nvPr/>
          </p:nvSpPr>
          <p:spPr bwMode="auto">
            <a:xfrm>
              <a:off x="2658" y="3046"/>
              <a:ext cx="1247" cy="1034"/>
            </a:xfrm>
            <a:custGeom>
              <a:avLst/>
              <a:gdLst>
                <a:gd name="T0" fmla="*/ 0 w 1247"/>
                <a:gd name="T1" fmla="*/ 4 h 1034"/>
                <a:gd name="T2" fmla="*/ 0 w 1247"/>
                <a:gd name="T3" fmla="*/ 1034 h 1034"/>
                <a:gd name="T4" fmla="*/ 219 w 1247"/>
                <a:gd name="T5" fmla="*/ 1034 h 1034"/>
                <a:gd name="T6" fmla="*/ 219 w 1247"/>
                <a:gd name="T7" fmla="*/ 295 h 1034"/>
                <a:gd name="T8" fmla="*/ 524 w 1247"/>
                <a:gd name="T9" fmla="*/ 295 h 1034"/>
                <a:gd name="T10" fmla="*/ 524 w 1247"/>
                <a:gd name="T11" fmla="*/ 1034 h 1034"/>
                <a:gd name="T12" fmla="*/ 1247 w 1247"/>
                <a:gd name="T13" fmla="*/ 1034 h 1034"/>
                <a:gd name="T14" fmla="*/ 1247 w 1247"/>
                <a:gd name="T15" fmla="*/ 0 h 10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7" h="1034">
                  <a:moveTo>
                    <a:pt x="0" y="4"/>
                  </a:moveTo>
                  <a:lnTo>
                    <a:pt x="0" y="1034"/>
                  </a:lnTo>
                  <a:lnTo>
                    <a:pt x="219" y="1034"/>
                  </a:lnTo>
                  <a:lnTo>
                    <a:pt x="219" y="295"/>
                  </a:lnTo>
                  <a:lnTo>
                    <a:pt x="524" y="295"/>
                  </a:lnTo>
                  <a:lnTo>
                    <a:pt x="524" y="1034"/>
                  </a:lnTo>
                  <a:lnTo>
                    <a:pt x="1247" y="1034"/>
                  </a:lnTo>
                  <a:lnTo>
                    <a:pt x="1247" y="0"/>
                  </a:lnTo>
                </a:path>
              </a:pathLst>
            </a:custGeom>
            <a:grpFill/>
            <a:ln w="28575" cap="flat">
              <a:solidFill>
                <a:schemeClr val="accent1"/>
              </a:solidFill>
              <a:prstDash val="solid"/>
              <a:round/>
              <a:headEnd/>
              <a:tailEnd/>
            </a:ln>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accent4">
                    <a:lumMod val="60000"/>
                    <a:lumOff val="40000"/>
                  </a:schemeClr>
                </a:solidFill>
                <a:latin typeface="Calibri" panose="020F0502020204030204" pitchFamily="34" charset="0"/>
              </a:endParaRPr>
            </a:p>
          </p:txBody>
        </p:sp>
        <p:sp>
          <p:nvSpPr>
            <p:cNvPr id="142" name="Freeform 141"/>
            <p:cNvSpPr>
              <a:spLocks/>
            </p:cNvSpPr>
            <p:nvPr/>
          </p:nvSpPr>
          <p:spPr bwMode="auto">
            <a:xfrm>
              <a:off x="2535" y="2605"/>
              <a:ext cx="1466" cy="454"/>
            </a:xfrm>
            <a:custGeom>
              <a:avLst/>
              <a:gdLst>
                <a:gd name="T0" fmla="*/ 183 w 805"/>
                <a:gd name="T1" fmla="*/ 0 h 251"/>
                <a:gd name="T2" fmla="*/ 644 w 805"/>
                <a:gd name="T3" fmla="*/ 0 h 251"/>
                <a:gd name="T4" fmla="*/ 729 w 805"/>
                <a:gd name="T5" fmla="*/ 0 h 251"/>
                <a:gd name="T6" fmla="*/ 805 w 805"/>
                <a:gd name="T7" fmla="*/ 190 h 251"/>
                <a:gd name="T8" fmla="*/ 705 w 805"/>
                <a:gd name="T9" fmla="*/ 251 h 251"/>
                <a:gd name="T10" fmla="*/ 605 w 805"/>
                <a:gd name="T11" fmla="*/ 190 h 251"/>
                <a:gd name="T12" fmla="*/ 505 w 805"/>
                <a:gd name="T13" fmla="*/ 251 h 251"/>
                <a:gd name="T14" fmla="*/ 400 w 805"/>
                <a:gd name="T15" fmla="*/ 190 h 251"/>
                <a:gd name="T16" fmla="*/ 300 w 805"/>
                <a:gd name="T17" fmla="*/ 251 h 251"/>
                <a:gd name="T18" fmla="*/ 200 w 805"/>
                <a:gd name="T19" fmla="*/ 190 h 251"/>
                <a:gd name="T20" fmla="*/ 100 w 805"/>
                <a:gd name="T21" fmla="*/ 251 h 251"/>
                <a:gd name="T22" fmla="*/ 0 w 805"/>
                <a:gd name="T23" fmla="*/ 190 h 251"/>
                <a:gd name="T24" fmla="*/ 96 w 805"/>
                <a:gd name="T25" fmla="*/ 1 h 251"/>
                <a:gd name="T26" fmla="*/ 183 w 805"/>
                <a:gd name="T27" fmla="*/ 0 h 251"/>
                <a:gd name="connsiteX0" fmla="*/ 2355 w 10082"/>
                <a:gd name="connsiteY0" fmla="*/ 0 h 10000"/>
                <a:gd name="connsiteX1" fmla="*/ 8082 w 10082"/>
                <a:gd name="connsiteY1" fmla="*/ 0 h 10000"/>
                <a:gd name="connsiteX2" fmla="*/ 9138 w 10082"/>
                <a:gd name="connsiteY2" fmla="*/ 0 h 10000"/>
                <a:gd name="connsiteX3" fmla="*/ 10082 w 10082"/>
                <a:gd name="connsiteY3" fmla="*/ 7570 h 10000"/>
                <a:gd name="connsiteX4" fmla="*/ 8840 w 10082"/>
                <a:gd name="connsiteY4" fmla="*/ 10000 h 10000"/>
                <a:gd name="connsiteX5" fmla="*/ 7598 w 10082"/>
                <a:gd name="connsiteY5" fmla="*/ 7570 h 10000"/>
                <a:gd name="connsiteX6" fmla="*/ 6355 w 10082"/>
                <a:gd name="connsiteY6" fmla="*/ 10000 h 10000"/>
                <a:gd name="connsiteX7" fmla="*/ 5051 w 10082"/>
                <a:gd name="connsiteY7" fmla="*/ 7570 h 10000"/>
                <a:gd name="connsiteX8" fmla="*/ 3809 w 10082"/>
                <a:gd name="connsiteY8" fmla="*/ 10000 h 10000"/>
                <a:gd name="connsiteX9" fmla="*/ 2566 w 10082"/>
                <a:gd name="connsiteY9" fmla="*/ 7570 h 10000"/>
                <a:gd name="connsiteX10" fmla="*/ 1324 w 10082"/>
                <a:gd name="connsiteY10" fmla="*/ 10000 h 10000"/>
                <a:gd name="connsiteX11" fmla="*/ 0 w 10082"/>
                <a:gd name="connsiteY11" fmla="*/ 7380 h 10000"/>
                <a:gd name="connsiteX12" fmla="*/ 1275 w 10082"/>
                <a:gd name="connsiteY12" fmla="*/ 40 h 10000"/>
                <a:gd name="connsiteX13" fmla="*/ 2355 w 10082"/>
                <a:gd name="connsiteY1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82" h="10000">
                  <a:moveTo>
                    <a:pt x="2355" y="0"/>
                  </a:moveTo>
                  <a:lnTo>
                    <a:pt x="8082" y="0"/>
                  </a:lnTo>
                  <a:lnTo>
                    <a:pt x="9138" y="0"/>
                  </a:lnTo>
                  <a:lnTo>
                    <a:pt x="10082" y="7570"/>
                  </a:lnTo>
                  <a:cubicBezTo>
                    <a:pt x="10082" y="8924"/>
                    <a:pt x="9523" y="10000"/>
                    <a:pt x="8840" y="10000"/>
                  </a:cubicBezTo>
                  <a:cubicBezTo>
                    <a:pt x="8157" y="10000"/>
                    <a:pt x="7598" y="8924"/>
                    <a:pt x="7598" y="7570"/>
                  </a:cubicBezTo>
                  <a:cubicBezTo>
                    <a:pt x="7598" y="8924"/>
                    <a:pt x="7039" y="10000"/>
                    <a:pt x="6355" y="10000"/>
                  </a:cubicBezTo>
                  <a:cubicBezTo>
                    <a:pt x="5672" y="10000"/>
                    <a:pt x="5051" y="8924"/>
                    <a:pt x="5051" y="7570"/>
                  </a:cubicBezTo>
                  <a:cubicBezTo>
                    <a:pt x="5051" y="8924"/>
                    <a:pt x="4492" y="10000"/>
                    <a:pt x="3809" y="10000"/>
                  </a:cubicBezTo>
                  <a:cubicBezTo>
                    <a:pt x="3125" y="10000"/>
                    <a:pt x="2566" y="8924"/>
                    <a:pt x="2566" y="7570"/>
                  </a:cubicBezTo>
                  <a:cubicBezTo>
                    <a:pt x="2566" y="8924"/>
                    <a:pt x="1752" y="10032"/>
                    <a:pt x="1324" y="10000"/>
                  </a:cubicBezTo>
                  <a:cubicBezTo>
                    <a:pt x="896" y="9968"/>
                    <a:pt x="0" y="8734"/>
                    <a:pt x="0" y="7380"/>
                  </a:cubicBezTo>
                  <a:cubicBezTo>
                    <a:pt x="1193" y="-150"/>
                    <a:pt x="1275" y="40"/>
                    <a:pt x="1275" y="40"/>
                  </a:cubicBezTo>
                  <a:lnTo>
                    <a:pt x="2355" y="0"/>
                  </a:lnTo>
                </a:path>
              </a:pathLst>
            </a:custGeom>
            <a:grpFill/>
            <a:ln w="28575" cap="flat">
              <a:solidFill>
                <a:schemeClr val="accent1"/>
              </a:solidFill>
              <a:prstDash val="solid"/>
              <a:round/>
              <a:headEnd/>
              <a:tailEnd/>
            </a:ln>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accent4">
                    <a:lumMod val="60000"/>
                    <a:lumOff val="40000"/>
                  </a:schemeClr>
                </a:solidFill>
                <a:latin typeface="Calibri" panose="020F0502020204030204" pitchFamily="34" charset="0"/>
              </a:endParaRPr>
            </a:p>
          </p:txBody>
        </p:sp>
        <p:sp>
          <p:nvSpPr>
            <p:cNvPr id="143" name="Freeform 142"/>
            <p:cNvSpPr>
              <a:spLocks/>
            </p:cNvSpPr>
            <p:nvPr/>
          </p:nvSpPr>
          <p:spPr bwMode="auto">
            <a:xfrm>
              <a:off x="3417" y="3439"/>
              <a:ext cx="284" cy="221"/>
            </a:xfrm>
            <a:custGeom>
              <a:avLst/>
              <a:gdLst>
                <a:gd name="T0" fmla="*/ 153 w 157"/>
                <a:gd name="T1" fmla="*/ 122 h 122"/>
                <a:gd name="T2" fmla="*/ 4 w 157"/>
                <a:gd name="T3" fmla="*/ 122 h 122"/>
                <a:gd name="T4" fmla="*/ 0 w 157"/>
                <a:gd name="T5" fmla="*/ 118 h 122"/>
                <a:gd name="T6" fmla="*/ 0 w 157"/>
                <a:gd name="T7" fmla="*/ 5 h 122"/>
                <a:gd name="T8" fmla="*/ 4 w 157"/>
                <a:gd name="T9" fmla="*/ 0 h 122"/>
                <a:gd name="T10" fmla="*/ 153 w 157"/>
                <a:gd name="T11" fmla="*/ 0 h 122"/>
                <a:gd name="T12" fmla="*/ 157 w 157"/>
                <a:gd name="T13" fmla="*/ 5 h 122"/>
                <a:gd name="T14" fmla="*/ 157 w 157"/>
                <a:gd name="T15" fmla="*/ 118 h 122"/>
                <a:gd name="T16" fmla="*/ 153 w 157"/>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2">
                  <a:moveTo>
                    <a:pt x="153" y="122"/>
                  </a:moveTo>
                  <a:cubicBezTo>
                    <a:pt x="4" y="122"/>
                    <a:pt x="4" y="122"/>
                    <a:pt x="4" y="122"/>
                  </a:cubicBezTo>
                  <a:cubicBezTo>
                    <a:pt x="2" y="122"/>
                    <a:pt x="0" y="120"/>
                    <a:pt x="0" y="118"/>
                  </a:cubicBezTo>
                  <a:cubicBezTo>
                    <a:pt x="0" y="5"/>
                    <a:pt x="0" y="5"/>
                    <a:pt x="0" y="5"/>
                  </a:cubicBezTo>
                  <a:cubicBezTo>
                    <a:pt x="0" y="2"/>
                    <a:pt x="2" y="0"/>
                    <a:pt x="4" y="0"/>
                  </a:cubicBezTo>
                  <a:cubicBezTo>
                    <a:pt x="153" y="0"/>
                    <a:pt x="153" y="0"/>
                    <a:pt x="153" y="0"/>
                  </a:cubicBezTo>
                  <a:cubicBezTo>
                    <a:pt x="155" y="0"/>
                    <a:pt x="157" y="2"/>
                    <a:pt x="157" y="5"/>
                  </a:cubicBezTo>
                  <a:cubicBezTo>
                    <a:pt x="157" y="118"/>
                    <a:pt x="157" y="118"/>
                    <a:pt x="157" y="118"/>
                  </a:cubicBezTo>
                  <a:cubicBezTo>
                    <a:pt x="157" y="120"/>
                    <a:pt x="155" y="122"/>
                    <a:pt x="153" y="122"/>
                  </a:cubicBezTo>
                  <a:close/>
                </a:path>
              </a:pathLst>
            </a:custGeom>
            <a:grpFill/>
            <a:ln w="28575" cap="flat">
              <a:solidFill>
                <a:schemeClr val="accent1"/>
              </a:solidFill>
              <a:prstDash val="solid"/>
              <a:round/>
              <a:headEnd/>
              <a:tailEnd/>
            </a:ln>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chemeClr val="accent4">
                    <a:lumMod val="60000"/>
                    <a:lumOff val="40000"/>
                  </a:schemeClr>
                </a:solidFill>
                <a:latin typeface="Calibri" panose="020F0502020204030204" pitchFamily="34" charset="0"/>
              </a:endParaRPr>
            </a:p>
          </p:txBody>
        </p:sp>
      </p:grpSp>
      <p:grpSp>
        <p:nvGrpSpPr>
          <p:cNvPr id="144" name="Group 143"/>
          <p:cNvGrpSpPr/>
          <p:nvPr/>
        </p:nvGrpSpPr>
        <p:grpSpPr>
          <a:xfrm>
            <a:off x="8597156" y="3538138"/>
            <a:ext cx="506372" cy="558087"/>
            <a:chOff x="441184" y="5175520"/>
            <a:chExt cx="704624" cy="581526"/>
          </a:xfrm>
        </p:grpSpPr>
        <p:sp>
          <p:nvSpPr>
            <p:cNvPr id="145" name="Line 217"/>
            <p:cNvSpPr>
              <a:spLocks noChangeShapeType="1"/>
            </p:cNvSpPr>
            <p:nvPr/>
          </p:nvSpPr>
          <p:spPr bwMode="auto">
            <a:xfrm>
              <a:off x="911287" y="5433386"/>
              <a:ext cx="0" cy="180401"/>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46" name="Line 218"/>
            <p:cNvSpPr>
              <a:spLocks noChangeShapeType="1"/>
            </p:cNvSpPr>
            <p:nvPr/>
          </p:nvSpPr>
          <p:spPr bwMode="auto">
            <a:xfrm>
              <a:off x="1011038" y="5433386"/>
              <a:ext cx="0" cy="180401"/>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47" name="Freeform 146"/>
            <p:cNvSpPr>
              <a:spLocks/>
            </p:cNvSpPr>
            <p:nvPr/>
          </p:nvSpPr>
          <p:spPr bwMode="auto">
            <a:xfrm>
              <a:off x="466652" y="5175520"/>
              <a:ext cx="642014" cy="195257"/>
            </a:xfrm>
            <a:custGeom>
              <a:avLst/>
              <a:gdLst>
                <a:gd name="T0" fmla="*/ 0 w 605"/>
                <a:gd name="T1" fmla="*/ 184 h 184"/>
                <a:gd name="T2" fmla="*/ 304 w 605"/>
                <a:gd name="T3" fmla="*/ 0 h 184"/>
                <a:gd name="T4" fmla="*/ 605 w 605"/>
                <a:gd name="T5" fmla="*/ 184 h 184"/>
                <a:gd name="T6" fmla="*/ 0 w 605"/>
                <a:gd name="T7" fmla="*/ 184 h 184"/>
              </a:gdLst>
              <a:ahLst/>
              <a:cxnLst>
                <a:cxn ang="0">
                  <a:pos x="T0" y="T1"/>
                </a:cxn>
                <a:cxn ang="0">
                  <a:pos x="T2" y="T3"/>
                </a:cxn>
                <a:cxn ang="0">
                  <a:pos x="T4" y="T5"/>
                </a:cxn>
                <a:cxn ang="0">
                  <a:pos x="T6" y="T7"/>
                </a:cxn>
              </a:cxnLst>
              <a:rect l="0" t="0" r="r" b="b"/>
              <a:pathLst>
                <a:path w="605" h="184">
                  <a:moveTo>
                    <a:pt x="0" y="184"/>
                  </a:moveTo>
                  <a:lnTo>
                    <a:pt x="304" y="0"/>
                  </a:lnTo>
                  <a:lnTo>
                    <a:pt x="605" y="184"/>
                  </a:lnTo>
                  <a:lnTo>
                    <a:pt x="0" y="184"/>
                  </a:lnTo>
                  <a:close/>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48" name="Line 220"/>
            <p:cNvSpPr>
              <a:spLocks noChangeShapeType="1"/>
            </p:cNvSpPr>
            <p:nvPr/>
          </p:nvSpPr>
          <p:spPr bwMode="auto">
            <a:xfrm>
              <a:off x="557914" y="5433386"/>
              <a:ext cx="0" cy="180401"/>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49" name="Line 221"/>
            <p:cNvSpPr>
              <a:spLocks noChangeShapeType="1"/>
            </p:cNvSpPr>
            <p:nvPr/>
          </p:nvSpPr>
          <p:spPr bwMode="auto">
            <a:xfrm>
              <a:off x="669338" y="5433386"/>
              <a:ext cx="0" cy="180401"/>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50" name="Line 222"/>
            <p:cNvSpPr>
              <a:spLocks noChangeShapeType="1"/>
            </p:cNvSpPr>
            <p:nvPr/>
          </p:nvSpPr>
          <p:spPr bwMode="auto">
            <a:xfrm>
              <a:off x="503794" y="5664723"/>
              <a:ext cx="587894"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51" name="Line 223"/>
            <p:cNvSpPr>
              <a:spLocks noChangeShapeType="1"/>
            </p:cNvSpPr>
            <p:nvPr/>
          </p:nvSpPr>
          <p:spPr bwMode="auto">
            <a:xfrm>
              <a:off x="441184" y="5757046"/>
              <a:ext cx="704624"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52" name="Line 224"/>
            <p:cNvSpPr>
              <a:spLocks noChangeShapeType="1"/>
            </p:cNvSpPr>
            <p:nvPr/>
          </p:nvSpPr>
          <p:spPr bwMode="auto">
            <a:xfrm flipV="1">
              <a:off x="789251" y="5504486"/>
              <a:ext cx="0" cy="160239"/>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grpSp>
      <p:cxnSp>
        <p:nvCxnSpPr>
          <p:cNvPr id="14" name="Straight Connector 13"/>
          <p:cNvCxnSpPr/>
          <p:nvPr/>
        </p:nvCxnSpPr>
        <p:spPr>
          <a:xfrm>
            <a:off x="3607892" y="3071610"/>
            <a:ext cx="0" cy="441146"/>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607892" y="4372744"/>
            <a:ext cx="0" cy="441146"/>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554750" y="3074653"/>
            <a:ext cx="0" cy="44114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554750" y="4372744"/>
            <a:ext cx="0" cy="44114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0704308" y="3597787"/>
            <a:ext cx="313246" cy="313246"/>
            <a:chOff x="10603992" y="3494726"/>
            <a:chExt cx="519538" cy="519538"/>
          </a:xfrm>
        </p:grpSpPr>
        <p:sp>
          <p:nvSpPr>
            <p:cNvPr id="15" name="Oval 14"/>
            <p:cNvSpPr/>
            <p:nvPr/>
          </p:nvSpPr>
          <p:spPr>
            <a:xfrm>
              <a:off x="10603992" y="3494726"/>
              <a:ext cx="519538" cy="519538"/>
            </a:xfrm>
            <a:prstGeom prst="ellipse">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p:cNvSpPr/>
            <p:nvPr/>
          </p:nvSpPr>
          <p:spPr>
            <a:xfrm rot="18900000">
              <a:off x="10743989" y="3597070"/>
              <a:ext cx="239544" cy="239544"/>
            </a:xfrm>
            <a:prstGeom prst="corner">
              <a:avLst>
                <a:gd name="adj1" fmla="val 18876"/>
                <a:gd name="adj2" fmla="val 20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p:cNvGrpSpPr/>
          <p:nvPr/>
        </p:nvGrpSpPr>
        <p:grpSpPr>
          <a:xfrm rot="16200000">
            <a:off x="3451269" y="2219640"/>
            <a:ext cx="313246" cy="313246"/>
            <a:chOff x="10603992" y="3494726"/>
            <a:chExt cx="519538" cy="519538"/>
          </a:xfrm>
        </p:grpSpPr>
        <p:sp>
          <p:nvSpPr>
            <p:cNvPr id="161" name="Oval 160"/>
            <p:cNvSpPr/>
            <p:nvPr/>
          </p:nvSpPr>
          <p:spPr>
            <a:xfrm>
              <a:off x="10603992" y="3494726"/>
              <a:ext cx="519538" cy="519538"/>
            </a:xfrm>
            <a:prstGeom prst="ellipse">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L-Shape 161"/>
            <p:cNvSpPr/>
            <p:nvPr/>
          </p:nvSpPr>
          <p:spPr>
            <a:xfrm rot="18900000">
              <a:off x="10743989" y="3597070"/>
              <a:ext cx="239544" cy="239544"/>
            </a:xfrm>
            <a:prstGeom prst="corner">
              <a:avLst>
                <a:gd name="adj1" fmla="val 18876"/>
                <a:gd name="adj2" fmla="val 20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p:cNvGrpSpPr/>
          <p:nvPr/>
        </p:nvGrpSpPr>
        <p:grpSpPr>
          <a:xfrm rot="16200000">
            <a:off x="7420190" y="2219639"/>
            <a:ext cx="313246" cy="313246"/>
            <a:chOff x="10603992" y="3494726"/>
            <a:chExt cx="519538" cy="519538"/>
          </a:xfrm>
        </p:grpSpPr>
        <p:sp>
          <p:nvSpPr>
            <p:cNvPr id="164" name="Oval 163"/>
            <p:cNvSpPr/>
            <p:nvPr/>
          </p:nvSpPr>
          <p:spPr>
            <a:xfrm>
              <a:off x="10603992" y="3494726"/>
              <a:ext cx="519538" cy="519538"/>
            </a:xfrm>
            <a:prstGeom prst="ellipse">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L-Shape 164"/>
            <p:cNvSpPr/>
            <p:nvPr/>
          </p:nvSpPr>
          <p:spPr>
            <a:xfrm rot="18900000">
              <a:off x="10743989" y="3597070"/>
              <a:ext cx="239544" cy="239544"/>
            </a:xfrm>
            <a:prstGeom prst="corner">
              <a:avLst>
                <a:gd name="adj1" fmla="val 18876"/>
                <a:gd name="adj2" fmla="val 20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p:cNvGrpSpPr/>
          <p:nvPr/>
        </p:nvGrpSpPr>
        <p:grpSpPr>
          <a:xfrm rot="5400000">
            <a:off x="3451269" y="5251984"/>
            <a:ext cx="313246" cy="313246"/>
            <a:chOff x="10603992" y="3494726"/>
            <a:chExt cx="519538" cy="519538"/>
          </a:xfrm>
        </p:grpSpPr>
        <p:sp>
          <p:nvSpPr>
            <p:cNvPr id="167" name="Oval 166"/>
            <p:cNvSpPr/>
            <p:nvPr/>
          </p:nvSpPr>
          <p:spPr>
            <a:xfrm>
              <a:off x="10603992" y="3494726"/>
              <a:ext cx="519538" cy="519538"/>
            </a:xfrm>
            <a:prstGeom prst="ellipse">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L-Shape 167"/>
            <p:cNvSpPr/>
            <p:nvPr/>
          </p:nvSpPr>
          <p:spPr>
            <a:xfrm rot="18900000">
              <a:off x="10743989" y="3597070"/>
              <a:ext cx="239544" cy="239544"/>
            </a:xfrm>
            <a:prstGeom prst="corner">
              <a:avLst>
                <a:gd name="adj1" fmla="val 18876"/>
                <a:gd name="adj2" fmla="val 20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168"/>
          <p:cNvGrpSpPr/>
          <p:nvPr/>
        </p:nvGrpSpPr>
        <p:grpSpPr>
          <a:xfrm rot="5400000">
            <a:off x="7420190" y="5251984"/>
            <a:ext cx="313246" cy="313246"/>
            <a:chOff x="10603992" y="3494726"/>
            <a:chExt cx="519538" cy="519538"/>
          </a:xfrm>
        </p:grpSpPr>
        <p:sp>
          <p:nvSpPr>
            <p:cNvPr id="170" name="Oval 169"/>
            <p:cNvSpPr/>
            <p:nvPr/>
          </p:nvSpPr>
          <p:spPr>
            <a:xfrm>
              <a:off x="10603992" y="3494726"/>
              <a:ext cx="519538" cy="519538"/>
            </a:xfrm>
            <a:prstGeom prst="ellipse">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L-Shape 170"/>
            <p:cNvSpPr/>
            <p:nvPr/>
          </p:nvSpPr>
          <p:spPr>
            <a:xfrm rot="18900000">
              <a:off x="10743989" y="3597070"/>
              <a:ext cx="239544" cy="239544"/>
            </a:xfrm>
            <a:prstGeom prst="corner">
              <a:avLst>
                <a:gd name="adj1" fmla="val 18876"/>
                <a:gd name="adj2" fmla="val 20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5" name="Oval 174"/>
          <p:cNvSpPr/>
          <p:nvPr/>
        </p:nvSpPr>
        <p:spPr>
          <a:xfrm rot="16200000">
            <a:off x="3451269" y="3596415"/>
            <a:ext cx="313246" cy="313246"/>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L-Shape 175"/>
          <p:cNvSpPr/>
          <p:nvPr/>
        </p:nvSpPr>
        <p:spPr>
          <a:xfrm rot="13500000">
            <a:off x="3546785" y="3705366"/>
            <a:ext cx="103069" cy="103069"/>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rot="5400000">
            <a:off x="3451269" y="3987338"/>
            <a:ext cx="313246" cy="313246"/>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L-Shape 178"/>
          <p:cNvSpPr/>
          <p:nvPr/>
        </p:nvSpPr>
        <p:spPr>
          <a:xfrm rot="2700000">
            <a:off x="3573412" y="4098087"/>
            <a:ext cx="103069" cy="103069"/>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398127" y="3596415"/>
            <a:ext cx="313246" cy="313246"/>
            <a:chOff x="7400054" y="3596458"/>
            <a:chExt cx="313328" cy="313328"/>
          </a:xfrm>
        </p:grpSpPr>
        <p:sp>
          <p:nvSpPr>
            <p:cNvPr id="181" name="Oval 180"/>
            <p:cNvSpPr/>
            <p:nvPr/>
          </p:nvSpPr>
          <p:spPr>
            <a:xfrm rot="16200000">
              <a:off x="7400054" y="3596458"/>
              <a:ext cx="313328" cy="313328"/>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L-Shape 181"/>
            <p:cNvSpPr/>
            <p:nvPr/>
          </p:nvSpPr>
          <p:spPr>
            <a:xfrm rot="13500000">
              <a:off x="7495595" y="3700675"/>
              <a:ext cx="103096" cy="103096"/>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7398127" y="3987338"/>
            <a:ext cx="313246" cy="313246"/>
            <a:chOff x="7400054" y="3987483"/>
            <a:chExt cx="313328" cy="313328"/>
          </a:xfrm>
        </p:grpSpPr>
        <p:sp>
          <p:nvSpPr>
            <p:cNvPr id="184" name="Oval 183"/>
            <p:cNvSpPr/>
            <p:nvPr/>
          </p:nvSpPr>
          <p:spPr>
            <a:xfrm rot="5400000">
              <a:off x="7400054" y="3987483"/>
              <a:ext cx="313328" cy="313328"/>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L-Shape 184"/>
            <p:cNvSpPr/>
            <p:nvPr/>
          </p:nvSpPr>
          <p:spPr>
            <a:xfrm rot="2700000">
              <a:off x="7522229" y="4098261"/>
              <a:ext cx="103096" cy="103096"/>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4762548" y="3794201"/>
            <a:ext cx="179639" cy="403823"/>
            <a:chOff x="7400054" y="3596458"/>
            <a:chExt cx="313328" cy="704353"/>
          </a:xfrm>
        </p:grpSpPr>
        <p:sp>
          <p:nvSpPr>
            <p:cNvPr id="187" name="Oval 186"/>
            <p:cNvSpPr/>
            <p:nvPr/>
          </p:nvSpPr>
          <p:spPr>
            <a:xfrm rot="16200000">
              <a:off x="7400054" y="3596458"/>
              <a:ext cx="313328" cy="313328"/>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L-Shape 187"/>
            <p:cNvSpPr/>
            <p:nvPr/>
          </p:nvSpPr>
          <p:spPr>
            <a:xfrm rot="13500000">
              <a:off x="7495595" y="3700675"/>
              <a:ext cx="103096" cy="103096"/>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p:cNvSpPr/>
            <p:nvPr/>
          </p:nvSpPr>
          <p:spPr>
            <a:xfrm rot="5400000">
              <a:off x="7400054" y="3987483"/>
              <a:ext cx="313328" cy="313328"/>
            </a:xfrm>
            <a:prstGeom prst="ellipse">
              <a:avLst/>
            </a:prstGeom>
            <a:solidFill>
              <a:schemeClr val="bg1">
                <a:alpha val="3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L-Shape 189"/>
            <p:cNvSpPr/>
            <p:nvPr/>
          </p:nvSpPr>
          <p:spPr>
            <a:xfrm rot="2700000">
              <a:off x="7522229" y="4098261"/>
              <a:ext cx="103096" cy="103096"/>
            </a:xfrm>
            <a:prstGeom prst="corner">
              <a:avLst>
                <a:gd name="adj1" fmla="val 18876"/>
                <a:gd name="adj2" fmla="val 2043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ounded Rectangle 23"/>
          <p:cNvSpPr/>
          <p:nvPr/>
        </p:nvSpPr>
        <p:spPr>
          <a:xfrm>
            <a:off x="973032" y="2088301"/>
            <a:ext cx="2244718" cy="575922"/>
          </a:xfrm>
          <a:prstGeom prst="roundRect">
            <a:avLst/>
          </a:prstGeom>
          <a:solidFill>
            <a:srgbClr val="8A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ounded Rectangle 190"/>
          <p:cNvSpPr/>
          <p:nvPr/>
        </p:nvSpPr>
        <p:spPr>
          <a:xfrm>
            <a:off x="3894711" y="2088301"/>
            <a:ext cx="3408710" cy="575922"/>
          </a:xfrm>
          <a:prstGeom prst="roundRect">
            <a:avLst/>
          </a:prstGeom>
          <a:solidFill>
            <a:srgbClr val="8A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973031" y="5120646"/>
            <a:ext cx="2244719" cy="575922"/>
          </a:xfrm>
          <a:prstGeom prst="roundRect">
            <a:avLst/>
          </a:prstGeom>
          <a:solidFill>
            <a:srgbClr val="8A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p:cNvSpPr/>
          <p:nvPr/>
        </p:nvSpPr>
        <p:spPr>
          <a:xfrm>
            <a:off x="3894711" y="5120646"/>
            <a:ext cx="3408710" cy="575922"/>
          </a:xfrm>
          <a:prstGeom prst="roundRect">
            <a:avLst/>
          </a:prstGeom>
          <a:solidFill>
            <a:srgbClr val="8A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7806E63B-1E0C-4C6A-8DC7-2104C5BDDBED}" type="slidenum">
              <a:rPr lang="en-US" smtClean="0"/>
              <a:pPr/>
              <a:t>14</a:t>
            </a:fld>
            <a:endParaRPr lang="en-US" dirty="0"/>
          </a:p>
        </p:txBody>
      </p:sp>
      <p:sp>
        <p:nvSpPr>
          <p:cNvPr id="75" name="TextBox 38"/>
          <p:cNvSpPr txBox="1"/>
          <p:nvPr/>
        </p:nvSpPr>
        <p:spPr>
          <a:xfrm>
            <a:off x="1110784" y="2160876"/>
            <a:ext cx="1701733" cy="4307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a:pPr>
            <a:r>
              <a:rPr lang="en-US" sz="1400" dirty="0">
                <a:solidFill>
                  <a:schemeClr val="bg1"/>
                </a:solidFill>
                <a:latin typeface="Arial" charset="0"/>
                <a:cs typeface="SimpleSans-Regular"/>
              </a:rPr>
              <a:t>Card swiped</a:t>
            </a:r>
            <a:br>
              <a:rPr lang="en-US" sz="1400" dirty="0">
                <a:solidFill>
                  <a:schemeClr val="bg1"/>
                </a:solidFill>
                <a:latin typeface="Arial" charset="0"/>
                <a:cs typeface="SimpleSans-Regular"/>
              </a:rPr>
            </a:br>
            <a:r>
              <a:rPr lang="en-US" sz="1400" dirty="0">
                <a:solidFill>
                  <a:schemeClr val="bg1"/>
                </a:solidFill>
                <a:latin typeface="Arial" charset="0"/>
                <a:cs typeface="SimpleSans-Regular"/>
              </a:rPr>
              <a:t>at POS</a:t>
            </a:r>
          </a:p>
        </p:txBody>
      </p:sp>
      <p:sp>
        <p:nvSpPr>
          <p:cNvPr id="76" name="TextBox 41"/>
          <p:cNvSpPr txBox="1"/>
          <p:nvPr/>
        </p:nvSpPr>
        <p:spPr>
          <a:xfrm>
            <a:off x="3986225" y="2160876"/>
            <a:ext cx="2729818" cy="4308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startAt="2"/>
            </a:pPr>
            <a:r>
              <a:rPr lang="en-US" sz="1400" dirty="0">
                <a:solidFill>
                  <a:schemeClr val="bg1"/>
                </a:solidFill>
                <a:latin typeface="Arial" charset="0"/>
                <a:cs typeface="SimpleSans-Regular"/>
              </a:rPr>
              <a:t>PAN transmitted in the clear to the POS and then Acquirer</a:t>
            </a:r>
          </a:p>
        </p:txBody>
      </p:sp>
      <p:sp>
        <p:nvSpPr>
          <p:cNvPr id="89" name="TextBox 49"/>
          <p:cNvSpPr txBox="1"/>
          <p:nvPr/>
        </p:nvSpPr>
        <p:spPr>
          <a:xfrm>
            <a:off x="1110784" y="5193221"/>
            <a:ext cx="2324045" cy="4307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startAt="6"/>
            </a:pPr>
            <a:r>
              <a:rPr lang="en-US" sz="1400" dirty="0">
                <a:solidFill>
                  <a:schemeClr val="bg1"/>
                </a:solidFill>
                <a:latin typeface="Arial" charset="0"/>
                <a:cs typeface="SimpleSans-Regular"/>
              </a:rPr>
              <a:t>Merchant stores</a:t>
            </a:r>
            <a:br>
              <a:rPr lang="en-US" sz="1400" dirty="0">
                <a:solidFill>
                  <a:schemeClr val="bg1"/>
                </a:solidFill>
                <a:latin typeface="Arial" charset="0"/>
                <a:cs typeface="SimpleSans-Regular"/>
              </a:rPr>
            </a:br>
            <a:r>
              <a:rPr lang="en-US" sz="1400" dirty="0">
                <a:solidFill>
                  <a:schemeClr val="bg1"/>
                </a:solidFill>
                <a:latin typeface="Arial" charset="0"/>
                <a:cs typeface="SimpleSans-Regular"/>
              </a:rPr>
              <a:t>PCI “card data”</a:t>
            </a:r>
          </a:p>
        </p:txBody>
      </p:sp>
      <p:sp>
        <p:nvSpPr>
          <p:cNvPr id="80" name="TextBox 56"/>
          <p:cNvSpPr txBox="1"/>
          <p:nvPr/>
        </p:nvSpPr>
        <p:spPr>
          <a:xfrm>
            <a:off x="3986224" y="5193221"/>
            <a:ext cx="3433966" cy="4307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5955" indent="-255955">
              <a:buFont typeface="+mj-lt"/>
              <a:buAutoNum type="arabicPeriod" startAt="5"/>
            </a:pPr>
            <a:r>
              <a:rPr lang="en-US" sz="1400" dirty="0">
                <a:solidFill>
                  <a:schemeClr val="bg1"/>
                </a:solidFill>
                <a:latin typeface="Arial" charset="0"/>
                <a:cs typeface="SimpleSans-Regular"/>
              </a:rPr>
              <a:t>Acquirer returns non-tokenized response to Merchant </a:t>
            </a:r>
          </a:p>
        </p:txBody>
      </p:sp>
      <p:pic>
        <p:nvPicPr>
          <p:cNvPr id="86" name="Picture 10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1819" y="3832710"/>
            <a:ext cx="1717547" cy="30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4" descr="C:\Users\f9keujo\Desktop\Security-Cyber-Criminal_cyan_icon.png"/>
          <p:cNvPicPr>
            <a:picLocks noChangeAspect="1" noChangeArrowheads="1"/>
          </p:cNvPicPr>
          <p:nvPr/>
        </p:nvPicPr>
        <p:blipFill rotWithShape="1">
          <a:blip r:embed="rId5" cstate="print">
            <a:biLevel thresh="50000"/>
            <a:extLst>
              <a:ext uri="{28A0092B-C50C-407E-A947-70E740481C1C}">
                <a14:useLocalDpi xmlns:a14="http://schemas.microsoft.com/office/drawing/2010/main" val="0"/>
              </a:ext>
            </a:extLst>
          </a:blip>
          <a:srcRect r="7251"/>
          <a:stretch/>
        </p:blipFill>
        <p:spPr bwMode="auto">
          <a:xfrm>
            <a:off x="6628786" y="2057039"/>
            <a:ext cx="592156" cy="63844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C:\Users\f9keujo\Desktop\Security-Cyber-Criminal_cyan_icon.png"/>
          <p:cNvPicPr>
            <a:picLocks noChangeAspect="1" noChangeArrowheads="1"/>
          </p:cNvPicPr>
          <p:nvPr/>
        </p:nvPicPr>
        <p:blipFill rotWithShape="1">
          <a:blip r:embed="rId5" cstate="print">
            <a:biLevel thresh="50000"/>
            <a:extLst>
              <a:ext uri="{28A0092B-C50C-407E-A947-70E740481C1C}">
                <a14:useLocalDpi xmlns:a14="http://schemas.microsoft.com/office/drawing/2010/main" val="0"/>
              </a:ext>
            </a:extLst>
          </a:blip>
          <a:srcRect r="7251"/>
          <a:stretch/>
        </p:blipFill>
        <p:spPr bwMode="auto">
          <a:xfrm>
            <a:off x="2539844" y="2064193"/>
            <a:ext cx="592156" cy="63844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f9keujo\Desktop\Security-Cyber-Criminal_cyan_icon.png"/>
          <p:cNvPicPr>
            <a:picLocks noChangeAspect="1" noChangeArrowheads="1"/>
          </p:cNvPicPr>
          <p:nvPr/>
        </p:nvPicPr>
        <p:blipFill rotWithShape="1">
          <a:blip r:embed="rId5" cstate="print">
            <a:biLevel thresh="50000"/>
            <a:extLst>
              <a:ext uri="{28A0092B-C50C-407E-A947-70E740481C1C}">
                <a14:useLocalDpi xmlns:a14="http://schemas.microsoft.com/office/drawing/2010/main" val="0"/>
              </a:ext>
            </a:extLst>
          </a:blip>
          <a:srcRect r="7251"/>
          <a:stretch/>
        </p:blipFill>
        <p:spPr bwMode="auto">
          <a:xfrm>
            <a:off x="6685635" y="5107665"/>
            <a:ext cx="592156" cy="63844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Users\f9keujo\Desktop\Security-Cyber-Criminal_cyan_icon.png"/>
          <p:cNvPicPr>
            <a:picLocks noChangeAspect="1" noChangeArrowheads="1"/>
          </p:cNvPicPr>
          <p:nvPr/>
        </p:nvPicPr>
        <p:blipFill rotWithShape="1">
          <a:blip r:embed="rId5" cstate="print">
            <a:biLevel thresh="50000"/>
            <a:extLst>
              <a:ext uri="{28A0092B-C50C-407E-A947-70E740481C1C}">
                <a14:useLocalDpi xmlns:a14="http://schemas.microsoft.com/office/drawing/2010/main" val="0"/>
              </a:ext>
            </a:extLst>
          </a:blip>
          <a:srcRect r="7251"/>
          <a:stretch/>
        </p:blipFill>
        <p:spPr bwMode="auto">
          <a:xfrm>
            <a:off x="2652883" y="5097865"/>
            <a:ext cx="592156" cy="63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0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Tokenization</a:t>
            </a:r>
            <a:endParaRPr lang="en-US" dirty="0"/>
          </a:p>
        </p:txBody>
      </p:sp>
      <p:pic>
        <p:nvPicPr>
          <p:cNvPr id="4" name="Picture 3">
            <a:extLst>
              <a:ext uri="{FF2B5EF4-FFF2-40B4-BE49-F238E27FC236}">
                <a16:creationId xmlns:a16="http://schemas.microsoft.com/office/drawing/2014/main" id="{6760D606-D545-46F0-977D-F4C955F16962}"/>
              </a:ext>
            </a:extLst>
          </p:cNvPr>
          <p:cNvPicPr/>
          <p:nvPr/>
        </p:nvPicPr>
        <p:blipFill>
          <a:blip r:embed="rId3"/>
          <a:stretch>
            <a:fillRect/>
          </a:stretch>
        </p:blipFill>
        <p:spPr>
          <a:xfrm>
            <a:off x="798512" y="1257300"/>
            <a:ext cx="10591800" cy="4343400"/>
          </a:xfrm>
          <a:prstGeom prst="rect">
            <a:avLst/>
          </a:prstGeom>
        </p:spPr>
      </p:pic>
    </p:spTree>
    <p:extLst>
      <p:ext uri="{BB962C8B-B14F-4D97-AF65-F5344CB8AC3E}">
        <p14:creationId xmlns:p14="http://schemas.microsoft.com/office/powerpoint/2010/main" val="302808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Tokenization</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10820083" cy="3268587"/>
          </a:xfrm>
          <a:prstGeom prst="rect">
            <a:avLst/>
          </a:prstGeom>
          <a:noFill/>
        </p:spPr>
        <p:txBody>
          <a:bodyPr wrap="square" lIns="0" tIns="0" rIns="0" bIns="0" rtlCol="0">
            <a:spAutoFit/>
          </a:bodyPr>
          <a:lstStyle/>
          <a:p>
            <a:pPr fontAlgn="ctr"/>
            <a:r>
              <a:rPr lang="en-US" dirty="0"/>
              <a:t>Benefits of Tokenization</a:t>
            </a:r>
          </a:p>
          <a:p>
            <a:pPr marL="457200" lvl="2" indent="-285750" fontAlgn="ctr">
              <a:buFont typeface="Wingdings" panose="05000000000000000000" pitchFamily="2" charset="2"/>
              <a:buChar char="§"/>
            </a:pPr>
            <a:r>
              <a:rPr lang="en-US" b="1" dirty="0">
                <a:solidFill>
                  <a:srgbClr val="0072CE"/>
                </a:solidFill>
              </a:rPr>
              <a:t>Reusable Protection:</a:t>
            </a:r>
            <a:r>
              <a:rPr lang="en-US" dirty="0"/>
              <a:t> Protects cardholder data at many points in the transaction lifecycle, post-authorization and for recurring transactions</a:t>
            </a:r>
          </a:p>
          <a:p>
            <a:pPr marL="457200" lvl="2" indent="-285750" fontAlgn="ctr">
              <a:buFont typeface="Wingdings" panose="05000000000000000000" pitchFamily="2" charset="2"/>
              <a:buChar char="§"/>
            </a:pPr>
            <a:r>
              <a:rPr lang="en-US" b="1" dirty="0">
                <a:solidFill>
                  <a:srgbClr val="0072CE"/>
                </a:solidFill>
              </a:rPr>
              <a:t>Reduces Administrative and PCI Compliance Costs</a:t>
            </a:r>
            <a:r>
              <a:rPr lang="en-US" b="1" dirty="0"/>
              <a:t>:</a:t>
            </a:r>
            <a:r>
              <a:rPr lang="en-US" dirty="0"/>
              <a:t> Tokenization simplifies PCI compliance by reducing scope associated with storing payment card data. Because card data is no longer being stored, the amount of time and resources associated with the protection of data is reduced.</a:t>
            </a:r>
          </a:p>
          <a:p>
            <a:pPr marL="457200" lvl="2" indent="-285750" fontAlgn="ctr">
              <a:buFont typeface="Wingdings" panose="05000000000000000000" pitchFamily="2" charset="2"/>
              <a:buChar char="§"/>
            </a:pPr>
            <a:r>
              <a:rPr lang="en-US" b="1" dirty="0">
                <a:solidFill>
                  <a:srgbClr val="0072CE"/>
                </a:solidFill>
              </a:rPr>
              <a:t>Devalues Breached Data:</a:t>
            </a:r>
            <a:r>
              <a:rPr lang="en-US" dirty="0"/>
              <a:t> Tokenization removes all card holder data stored in systems and applications and replaces it with numbers that are useless to an attacker. Tokens cannot be unencrypted to generate the original credit card number.</a:t>
            </a:r>
          </a:p>
          <a:p>
            <a:pPr marL="457200" lvl="2" indent="-285750" fontAlgn="ctr">
              <a:buFont typeface="Wingdings" panose="05000000000000000000" pitchFamily="2" charset="2"/>
              <a:buChar char="§"/>
            </a:pPr>
            <a:r>
              <a:rPr lang="en-US" b="1" dirty="0">
                <a:solidFill>
                  <a:srgbClr val="0072CE"/>
                </a:solidFill>
              </a:rPr>
              <a:t>Simplifies PCI Compliance:</a:t>
            </a:r>
            <a:r>
              <a:rPr lang="en-US" dirty="0"/>
              <a:t> Tokenization reduces PCI scope audits and complexity. Merchants using tokenization qualify for shorter PCI SAQs</a:t>
            </a:r>
          </a:p>
          <a:p>
            <a:pPr marL="457200" lvl="2" indent="-285750" fontAlgn="ctr">
              <a:buFont typeface="Wingdings" panose="05000000000000000000" pitchFamily="2" charset="2"/>
              <a:buChar char="§"/>
            </a:pPr>
            <a:r>
              <a:rPr lang="en-US" b="1" dirty="0">
                <a:solidFill>
                  <a:srgbClr val="0072CE"/>
                </a:solidFill>
              </a:rPr>
              <a:t>Reduces Liability:</a:t>
            </a:r>
            <a:r>
              <a:rPr lang="en-US" dirty="0"/>
              <a:t> tokenization can be leveraged to comply with the General Data Protection Regulation (GDPR) to reduce risk of financial liability</a:t>
            </a:r>
          </a:p>
          <a:p>
            <a:pPr marL="457200" lvl="2" indent="-285750" fontAlgn="ctr">
              <a:buFont typeface="Wingdings" panose="05000000000000000000" pitchFamily="2" charset="2"/>
              <a:buChar char="§"/>
            </a:pPr>
            <a:r>
              <a:rPr lang="en-US" b="1" dirty="0">
                <a:solidFill>
                  <a:srgbClr val="0072CE"/>
                </a:solidFill>
              </a:rPr>
              <a:t>Internal Data Protection:</a:t>
            </a:r>
            <a:r>
              <a:rPr lang="en-US" dirty="0"/>
              <a:t> Tokenization also minimizes internal and external data exposure to people within an organization (employees, vendors and suppliers)</a:t>
            </a:r>
          </a:p>
          <a:p>
            <a:pPr marL="457200" lvl="2" indent="-285750" fontAlgn="ctr">
              <a:buFont typeface="Wingdings" panose="05000000000000000000" pitchFamily="2" charset="2"/>
              <a:buChar char="§"/>
            </a:pPr>
            <a:r>
              <a:rPr lang="en-US" b="1" dirty="0">
                <a:solidFill>
                  <a:srgbClr val="0072CE"/>
                </a:solidFill>
              </a:rPr>
              <a:t>Online Data Protection:</a:t>
            </a:r>
            <a:r>
              <a:rPr lang="en-US" dirty="0"/>
              <a:t> Merchants can leverage tokenization across multiple payment channels to eliminate risk of data breach</a:t>
            </a:r>
          </a:p>
          <a:p>
            <a:pPr marL="457200" lvl="2" indent="-285750" fontAlgn="ctr">
              <a:buFont typeface="Wingdings" panose="05000000000000000000" pitchFamily="2" charset="2"/>
              <a:buChar char="§"/>
            </a:pPr>
            <a:r>
              <a:rPr lang="en-US" b="1" dirty="0">
                <a:solidFill>
                  <a:srgbClr val="0072CE"/>
                </a:solidFill>
              </a:rPr>
              <a:t>Protects Multiple Data Types:</a:t>
            </a:r>
            <a:r>
              <a:rPr lang="en-US" dirty="0"/>
              <a:t> Tokenization can be leveraged to protect Personally Identifiable information (ss numbers, phone, email, date of birth, license data, credentials)</a:t>
            </a:r>
          </a:p>
        </p:txBody>
      </p:sp>
    </p:spTree>
    <p:extLst>
      <p:ext uri="{BB962C8B-B14F-4D97-AF65-F5344CB8AC3E}">
        <p14:creationId xmlns:p14="http://schemas.microsoft.com/office/powerpoint/2010/main" val="225038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p:cNvSpPr/>
          <p:nvPr/>
        </p:nvSpPr>
        <p:spPr>
          <a:xfrm>
            <a:off x="608012" y="2590800"/>
            <a:ext cx="10779207" cy="3756618"/>
          </a:xfrm>
          <a:prstGeom prst="rect">
            <a:avLst/>
          </a:prstGeom>
          <a:blipFill>
            <a:blip r:embed="rId3" cstate="screen">
              <a:extLst>
                <a:ext uri="{BEBA8EAE-BF5A-486C-A8C5-ECC9F3942E4B}">
                  <a14:imgProps xmlns:a14="http://schemas.microsoft.com/office/drawing/2010/main">
                    <a14:imgLayer r:embed="rId4">
                      <a14:imgEffect>
                        <a14:sharpenSoften amount="24000"/>
                      </a14:imgEffect>
                      <a14:imgEffect>
                        <a14:saturation sat="92000"/>
                      </a14:imgEffect>
                      <a14:imgEffect>
                        <a14:brightnessContrast bright="59000" contrast="4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6"/>
          <p:cNvSpPr txBox="1">
            <a:spLocks/>
          </p:cNvSpPr>
          <p:nvPr/>
        </p:nvSpPr>
        <p:spPr bwMode="gray">
          <a:xfrm>
            <a:off x="647530" y="572244"/>
            <a:ext cx="11238082" cy="461665"/>
          </a:xfrm>
          <a:prstGeom prst="rect">
            <a:avLst/>
          </a:prstGeom>
        </p:spPr>
        <p:txBody>
          <a:bodyPr vert="horz" wrap="square" lIns="0" tIns="0" rIns="0" bIns="0" rtlCol="0" anchor="t" anchorCtr="0">
            <a:spAutoFit/>
          </a:bodyPr>
          <a:lstStyle>
            <a:lvl1pPr algn="l" defTabSz="912745" rtl="0" eaLnBrk="1" fontAlgn="base" hangingPunct="1">
              <a:lnSpc>
                <a:spcPct val="90000"/>
              </a:lnSpc>
              <a:spcBef>
                <a:spcPct val="0"/>
              </a:spcBef>
              <a:spcAft>
                <a:spcPct val="0"/>
              </a:spcAft>
              <a:defRPr lang="en-US" sz="2400" b="1" kern="1200" cap="none">
                <a:solidFill>
                  <a:schemeClr val="accent1"/>
                </a:solidFill>
                <a:latin typeface="+mj-lt"/>
                <a:ea typeface="+mj-ea"/>
                <a:cs typeface="+mj-cs"/>
              </a:defRPr>
            </a:lvl1pPr>
            <a:lvl2pPr algn="l" defTabSz="912745" rtl="0" eaLnBrk="1" fontAlgn="base" hangingPunct="1">
              <a:lnSpc>
                <a:spcPct val="90000"/>
              </a:lnSpc>
              <a:spcBef>
                <a:spcPct val="0"/>
              </a:spcBef>
              <a:spcAft>
                <a:spcPct val="0"/>
              </a:spcAft>
              <a:defRPr sz="3200" b="1">
                <a:solidFill>
                  <a:schemeClr val="accent1"/>
                </a:solidFill>
                <a:latin typeface="Arial" pitchFamily="34" charset="0"/>
              </a:defRPr>
            </a:lvl2pPr>
            <a:lvl3pPr algn="l" defTabSz="912745" rtl="0" eaLnBrk="1" fontAlgn="base" hangingPunct="1">
              <a:lnSpc>
                <a:spcPct val="90000"/>
              </a:lnSpc>
              <a:spcBef>
                <a:spcPct val="0"/>
              </a:spcBef>
              <a:spcAft>
                <a:spcPct val="0"/>
              </a:spcAft>
              <a:defRPr sz="3200" b="1">
                <a:solidFill>
                  <a:schemeClr val="accent1"/>
                </a:solidFill>
                <a:latin typeface="Arial" pitchFamily="34" charset="0"/>
              </a:defRPr>
            </a:lvl3pPr>
            <a:lvl4pPr algn="l" defTabSz="912745" rtl="0" eaLnBrk="1" fontAlgn="base" hangingPunct="1">
              <a:lnSpc>
                <a:spcPct val="90000"/>
              </a:lnSpc>
              <a:spcBef>
                <a:spcPct val="0"/>
              </a:spcBef>
              <a:spcAft>
                <a:spcPct val="0"/>
              </a:spcAft>
              <a:defRPr sz="3200" b="1">
                <a:solidFill>
                  <a:schemeClr val="accent1"/>
                </a:solidFill>
                <a:latin typeface="Arial" pitchFamily="34" charset="0"/>
              </a:defRPr>
            </a:lvl4pPr>
            <a:lvl5pPr algn="l" defTabSz="912745" rtl="0" eaLnBrk="1" fontAlgn="base" hangingPunct="1">
              <a:lnSpc>
                <a:spcPct val="90000"/>
              </a:lnSpc>
              <a:spcBef>
                <a:spcPct val="0"/>
              </a:spcBef>
              <a:spcAft>
                <a:spcPct val="0"/>
              </a:spcAft>
              <a:defRPr sz="3200" b="1">
                <a:solidFill>
                  <a:schemeClr val="accent1"/>
                </a:solidFill>
                <a:latin typeface="Arial" pitchFamily="34" charset="0"/>
              </a:defRPr>
            </a:lvl5pPr>
            <a:lvl6pPr marL="457167" algn="l" defTabSz="912745" rtl="0" eaLnBrk="1" fontAlgn="base" hangingPunct="1">
              <a:lnSpc>
                <a:spcPct val="90000"/>
              </a:lnSpc>
              <a:spcBef>
                <a:spcPct val="0"/>
              </a:spcBef>
              <a:spcAft>
                <a:spcPct val="0"/>
              </a:spcAft>
              <a:defRPr sz="3200" b="1">
                <a:solidFill>
                  <a:schemeClr val="accent1"/>
                </a:solidFill>
                <a:latin typeface="Arial" pitchFamily="34" charset="0"/>
              </a:defRPr>
            </a:lvl6pPr>
            <a:lvl7pPr marL="914332" algn="l" defTabSz="912745" rtl="0" eaLnBrk="1" fontAlgn="base" hangingPunct="1">
              <a:lnSpc>
                <a:spcPct val="90000"/>
              </a:lnSpc>
              <a:spcBef>
                <a:spcPct val="0"/>
              </a:spcBef>
              <a:spcAft>
                <a:spcPct val="0"/>
              </a:spcAft>
              <a:defRPr sz="3200" b="1">
                <a:solidFill>
                  <a:schemeClr val="accent1"/>
                </a:solidFill>
                <a:latin typeface="Arial" pitchFamily="34" charset="0"/>
              </a:defRPr>
            </a:lvl7pPr>
            <a:lvl8pPr marL="1371498" algn="l" defTabSz="912745" rtl="0" eaLnBrk="1" fontAlgn="base" hangingPunct="1">
              <a:lnSpc>
                <a:spcPct val="90000"/>
              </a:lnSpc>
              <a:spcBef>
                <a:spcPct val="0"/>
              </a:spcBef>
              <a:spcAft>
                <a:spcPct val="0"/>
              </a:spcAft>
              <a:defRPr sz="3200" b="1">
                <a:solidFill>
                  <a:schemeClr val="accent1"/>
                </a:solidFill>
                <a:latin typeface="Arial" pitchFamily="34" charset="0"/>
              </a:defRPr>
            </a:lvl8pPr>
            <a:lvl9pPr marL="1828664" algn="l" defTabSz="912745" rtl="0" eaLnBrk="1" fontAlgn="base" hangingPunct="1">
              <a:lnSpc>
                <a:spcPct val="90000"/>
              </a:lnSpc>
              <a:spcBef>
                <a:spcPct val="0"/>
              </a:spcBef>
              <a:spcAft>
                <a:spcPct val="0"/>
              </a:spcAft>
              <a:defRPr sz="3200" b="1">
                <a:solidFill>
                  <a:schemeClr val="accent1"/>
                </a:solidFill>
                <a:latin typeface="Arial" pitchFamily="34" charset="0"/>
              </a:defRPr>
            </a:lvl9pPr>
          </a:lstStyle>
          <a:p>
            <a:pPr>
              <a:lnSpc>
                <a:spcPts val="3599"/>
              </a:lnSpc>
            </a:pPr>
            <a:r>
              <a:rPr lang="en-US" sz="3599" b="0" dirty="0"/>
              <a:t>TransArmor</a:t>
            </a:r>
            <a:r>
              <a:rPr lang="en-US" sz="3599" b="0" baseline="30000" dirty="0"/>
              <a:t>®</a:t>
            </a:r>
            <a:r>
              <a:rPr lang="en-US" sz="3599" b="0" dirty="0"/>
              <a:t> is both E2EE &amp; P2PE</a:t>
            </a:r>
            <a:endParaRPr lang="en-US" sz="3599" dirty="0">
              <a:solidFill>
                <a:schemeClr val="accent4"/>
              </a:solidFill>
              <a:latin typeface="Arial Black" panose="020B0A04020102020204" pitchFamily="34" charset="0"/>
            </a:endParaRPr>
          </a:p>
        </p:txBody>
      </p:sp>
      <p:grpSp>
        <p:nvGrpSpPr>
          <p:cNvPr id="113" name="Group 112"/>
          <p:cNvGrpSpPr/>
          <p:nvPr/>
        </p:nvGrpSpPr>
        <p:grpSpPr>
          <a:xfrm>
            <a:off x="531812" y="1297673"/>
            <a:ext cx="10721679" cy="912127"/>
            <a:chOff x="522885" y="3537879"/>
            <a:chExt cx="11010790" cy="1293431"/>
          </a:xfrm>
        </p:grpSpPr>
        <p:cxnSp>
          <p:nvCxnSpPr>
            <p:cNvPr id="116" name="Straight Arrow Connector 115"/>
            <p:cNvCxnSpPr/>
            <p:nvPr/>
          </p:nvCxnSpPr>
          <p:spPr>
            <a:xfrm>
              <a:off x="1807496" y="4146802"/>
              <a:ext cx="164741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087276" y="3661270"/>
              <a:ext cx="1087853" cy="286560"/>
            </a:xfrm>
            <a:prstGeom prst="rect">
              <a:avLst/>
            </a:prstGeom>
            <a:noFill/>
          </p:spPr>
          <p:txBody>
            <a:bodyPr wrap="none" lIns="0" tIns="0" rIns="0" bIns="0" rtlCol="0" anchor="ctr">
              <a:noAutofit/>
            </a:bodyPr>
            <a:lstStyle/>
            <a:p>
              <a:pPr algn="ctr"/>
              <a:r>
                <a:rPr lang="en-US" sz="1200" dirty="0">
                  <a:solidFill>
                    <a:schemeClr val="tx2"/>
                  </a:solidFill>
                </a:rPr>
                <a:t>Encrypted</a:t>
              </a:r>
            </a:p>
          </p:txBody>
        </p:sp>
        <p:cxnSp>
          <p:nvCxnSpPr>
            <p:cNvPr id="118" name="Straight Arrow Connector 117"/>
            <p:cNvCxnSpPr/>
            <p:nvPr/>
          </p:nvCxnSpPr>
          <p:spPr>
            <a:xfrm>
              <a:off x="1807496" y="4345776"/>
              <a:ext cx="1647414" cy="0"/>
            </a:xfrm>
            <a:prstGeom prst="straightConnector1">
              <a:avLst/>
            </a:prstGeom>
            <a:ln>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743002" y="4544750"/>
              <a:ext cx="1638248" cy="286560"/>
            </a:xfrm>
            <a:prstGeom prst="rect">
              <a:avLst/>
            </a:prstGeom>
            <a:noFill/>
          </p:spPr>
          <p:txBody>
            <a:bodyPr wrap="square" lIns="0" tIns="0" rIns="0" bIns="0" rtlCol="0" anchor="ctr">
              <a:noAutofit/>
            </a:bodyPr>
            <a:lstStyle/>
            <a:p>
              <a:pPr algn="ctr"/>
              <a:r>
                <a:rPr lang="en-US" sz="1200" dirty="0">
                  <a:solidFill>
                    <a:schemeClr val="tx2"/>
                  </a:solidFill>
                </a:rPr>
                <a:t>TransArmor Tokenized Response</a:t>
              </a:r>
            </a:p>
          </p:txBody>
        </p:sp>
        <p:grpSp>
          <p:nvGrpSpPr>
            <p:cNvPr id="120" name="Group 119"/>
            <p:cNvGrpSpPr/>
            <p:nvPr/>
          </p:nvGrpSpPr>
          <p:grpSpPr>
            <a:xfrm>
              <a:off x="522885" y="3622033"/>
              <a:ext cx="1087853" cy="1088991"/>
              <a:chOff x="521434" y="4671445"/>
              <a:chExt cx="1088136" cy="1089275"/>
            </a:xfrm>
          </p:grpSpPr>
          <p:grpSp>
            <p:nvGrpSpPr>
              <p:cNvPr id="162" name="Group 48"/>
              <p:cNvGrpSpPr>
                <a:grpSpLocks noChangeAspect="1"/>
              </p:cNvGrpSpPr>
              <p:nvPr/>
            </p:nvGrpSpPr>
            <p:grpSpPr bwMode="auto">
              <a:xfrm>
                <a:off x="667609" y="5021753"/>
                <a:ext cx="795785" cy="738967"/>
                <a:chOff x="2547" y="2605"/>
                <a:chExt cx="1454" cy="1475"/>
              </a:xfrm>
              <a:noFill/>
            </p:grpSpPr>
            <p:sp>
              <p:nvSpPr>
                <p:cNvPr id="164" name="Freeform 49"/>
                <p:cNvSpPr>
                  <a:spLocks/>
                </p:cNvSpPr>
                <p:nvPr/>
              </p:nvSpPr>
              <p:spPr bwMode="auto">
                <a:xfrm>
                  <a:off x="2658" y="3046"/>
                  <a:ext cx="1247" cy="1034"/>
                </a:xfrm>
                <a:custGeom>
                  <a:avLst/>
                  <a:gdLst>
                    <a:gd name="T0" fmla="*/ 0 w 1247"/>
                    <a:gd name="T1" fmla="*/ 4 h 1034"/>
                    <a:gd name="T2" fmla="*/ 0 w 1247"/>
                    <a:gd name="T3" fmla="*/ 1034 h 1034"/>
                    <a:gd name="T4" fmla="*/ 219 w 1247"/>
                    <a:gd name="T5" fmla="*/ 1034 h 1034"/>
                    <a:gd name="T6" fmla="*/ 219 w 1247"/>
                    <a:gd name="T7" fmla="*/ 295 h 1034"/>
                    <a:gd name="T8" fmla="*/ 524 w 1247"/>
                    <a:gd name="T9" fmla="*/ 295 h 1034"/>
                    <a:gd name="T10" fmla="*/ 524 w 1247"/>
                    <a:gd name="T11" fmla="*/ 1034 h 1034"/>
                    <a:gd name="T12" fmla="*/ 1247 w 1247"/>
                    <a:gd name="T13" fmla="*/ 1034 h 1034"/>
                    <a:gd name="T14" fmla="*/ 1247 w 1247"/>
                    <a:gd name="T15" fmla="*/ 0 h 10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7" h="1034">
                      <a:moveTo>
                        <a:pt x="0" y="4"/>
                      </a:moveTo>
                      <a:lnTo>
                        <a:pt x="0" y="1034"/>
                      </a:lnTo>
                      <a:lnTo>
                        <a:pt x="219" y="1034"/>
                      </a:lnTo>
                      <a:lnTo>
                        <a:pt x="219" y="295"/>
                      </a:lnTo>
                      <a:lnTo>
                        <a:pt x="524" y="295"/>
                      </a:lnTo>
                      <a:lnTo>
                        <a:pt x="524" y="1034"/>
                      </a:lnTo>
                      <a:lnTo>
                        <a:pt x="1247" y="1034"/>
                      </a:lnTo>
                      <a:lnTo>
                        <a:pt x="1247" y="0"/>
                      </a:lnTo>
                    </a:path>
                  </a:pathLst>
                </a:custGeom>
                <a:grpFill/>
                <a:ln w="19050" cap="flat">
                  <a:solidFill>
                    <a:schemeClr val="accent1"/>
                  </a:solidFill>
                  <a:prstDash val="solid"/>
                  <a:round/>
                  <a:headEnd/>
                  <a:tailEnd/>
                </a:ln>
                <a:extLst/>
              </p:spPr>
              <p:txBody>
                <a:bodyPr vert="horz" wrap="square" lIns="91392" tIns="45696" rIns="91392" bIns="45696" numCol="1" anchor="t" anchorCtr="0" compatLnSpc="1">
                  <a:prstTxWarp prst="textNoShape">
                    <a:avLst/>
                  </a:prstTxWarp>
                </a:bodyPr>
                <a:lstStyle/>
                <a:p>
                  <a:endParaRPr lang="en-US" dirty="0">
                    <a:solidFill>
                      <a:schemeClr val="accent4">
                        <a:lumMod val="60000"/>
                        <a:lumOff val="40000"/>
                      </a:schemeClr>
                    </a:solidFill>
                    <a:latin typeface="Calibri" panose="020F0502020204030204" pitchFamily="34" charset="0"/>
                  </a:endParaRPr>
                </a:p>
              </p:txBody>
            </p:sp>
            <p:sp>
              <p:nvSpPr>
                <p:cNvPr id="165" name="Freeform 50"/>
                <p:cNvSpPr>
                  <a:spLocks/>
                </p:cNvSpPr>
                <p:nvPr/>
              </p:nvSpPr>
              <p:spPr bwMode="auto">
                <a:xfrm>
                  <a:off x="2547" y="2605"/>
                  <a:ext cx="1454" cy="454"/>
                </a:xfrm>
                <a:custGeom>
                  <a:avLst/>
                  <a:gdLst>
                    <a:gd name="T0" fmla="*/ 183 w 805"/>
                    <a:gd name="T1" fmla="*/ 0 h 251"/>
                    <a:gd name="T2" fmla="*/ 644 w 805"/>
                    <a:gd name="T3" fmla="*/ 0 h 251"/>
                    <a:gd name="T4" fmla="*/ 729 w 805"/>
                    <a:gd name="T5" fmla="*/ 0 h 251"/>
                    <a:gd name="T6" fmla="*/ 805 w 805"/>
                    <a:gd name="T7" fmla="*/ 190 h 251"/>
                    <a:gd name="T8" fmla="*/ 705 w 805"/>
                    <a:gd name="T9" fmla="*/ 251 h 251"/>
                    <a:gd name="T10" fmla="*/ 605 w 805"/>
                    <a:gd name="T11" fmla="*/ 190 h 251"/>
                    <a:gd name="T12" fmla="*/ 505 w 805"/>
                    <a:gd name="T13" fmla="*/ 251 h 251"/>
                    <a:gd name="T14" fmla="*/ 400 w 805"/>
                    <a:gd name="T15" fmla="*/ 190 h 251"/>
                    <a:gd name="T16" fmla="*/ 300 w 805"/>
                    <a:gd name="T17" fmla="*/ 251 h 251"/>
                    <a:gd name="T18" fmla="*/ 200 w 805"/>
                    <a:gd name="T19" fmla="*/ 190 h 251"/>
                    <a:gd name="T20" fmla="*/ 100 w 805"/>
                    <a:gd name="T21" fmla="*/ 251 h 251"/>
                    <a:gd name="T22" fmla="*/ 0 w 805"/>
                    <a:gd name="T23" fmla="*/ 190 h 251"/>
                    <a:gd name="T24" fmla="*/ 96 w 805"/>
                    <a:gd name="T25" fmla="*/ 1 h 251"/>
                    <a:gd name="T26" fmla="*/ 183 w 805"/>
                    <a:gd name="T2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251">
                      <a:moveTo>
                        <a:pt x="183" y="0"/>
                      </a:moveTo>
                      <a:cubicBezTo>
                        <a:pt x="644" y="0"/>
                        <a:pt x="644" y="0"/>
                        <a:pt x="644" y="0"/>
                      </a:cubicBezTo>
                      <a:cubicBezTo>
                        <a:pt x="729" y="0"/>
                        <a:pt x="729" y="0"/>
                        <a:pt x="729" y="0"/>
                      </a:cubicBezTo>
                      <a:cubicBezTo>
                        <a:pt x="805" y="190"/>
                        <a:pt x="805" y="190"/>
                        <a:pt x="805" y="190"/>
                      </a:cubicBezTo>
                      <a:cubicBezTo>
                        <a:pt x="805" y="224"/>
                        <a:pt x="760" y="251"/>
                        <a:pt x="705" y="251"/>
                      </a:cubicBezTo>
                      <a:cubicBezTo>
                        <a:pt x="650" y="251"/>
                        <a:pt x="605" y="224"/>
                        <a:pt x="605" y="190"/>
                      </a:cubicBezTo>
                      <a:cubicBezTo>
                        <a:pt x="605" y="224"/>
                        <a:pt x="560" y="251"/>
                        <a:pt x="505" y="251"/>
                      </a:cubicBezTo>
                      <a:cubicBezTo>
                        <a:pt x="450" y="251"/>
                        <a:pt x="400" y="224"/>
                        <a:pt x="400" y="190"/>
                      </a:cubicBezTo>
                      <a:cubicBezTo>
                        <a:pt x="400" y="224"/>
                        <a:pt x="355" y="251"/>
                        <a:pt x="300" y="251"/>
                      </a:cubicBezTo>
                      <a:cubicBezTo>
                        <a:pt x="245" y="251"/>
                        <a:pt x="200" y="224"/>
                        <a:pt x="200" y="190"/>
                      </a:cubicBezTo>
                      <a:cubicBezTo>
                        <a:pt x="200" y="224"/>
                        <a:pt x="155" y="251"/>
                        <a:pt x="100" y="251"/>
                      </a:cubicBezTo>
                      <a:cubicBezTo>
                        <a:pt x="44" y="251"/>
                        <a:pt x="0" y="224"/>
                        <a:pt x="0" y="190"/>
                      </a:cubicBezTo>
                      <a:cubicBezTo>
                        <a:pt x="96" y="1"/>
                        <a:pt x="96" y="1"/>
                        <a:pt x="96" y="1"/>
                      </a:cubicBezTo>
                      <a:cubicBezTo>
                        <a:pt x="183" y="0"/>
                        <a:pt x="183" y="0"/>
                        <a:pt x="183" y="0"/>
                      </a:cubicBezTo>
                    </a:path>
                  </a:pathLst>
                </a:custGeom>
                <a:grpFill/>
                <a:ln w="19050" cap="flat">
                  <a:solidFill>
                    <a:schemeClr val="accent1"/>
                  </a:solidFill>
                  <a:prstDash val="solid"/>
                  <a:round/>
                  <a:headEnd/>
                  <a:tailEnd/>
                </a:ln>
                <a:extLst/>
              </p:spPr>
              <p:txBody>
                <a:bodyPr vert="horz" wrap="square" lIns="91392" tIns="45696" rIns="91392" bIns="45696" numCol="1" anchor="t" anchorCtr="0" compatLnSpc="1">
                  <a:prstTxWarp prst="textNoShape">
                    <a:avLst/>
                  </a:prstTxWarp>
                </a:bodyPr>
                <a:lstStyle/>
                <a:p>
                  <a:endParaRPr lang="en-US" dirty="0">
                    <a:solidFill>
                      <a:schemeClr val="accent4">
                        <a:lumMod val="60000"/>
                        <a:lumOff val="40000"/>
                      </a:schemeClr>
                    </a:solidFill>
                    <a:latin typeface="Calibri" panose="020F0502020204030204" pitchFamily="34" charset="0"/>
                  </a:endParaRPr>
                </a:p>
              </p:txBody>
            </p:sp>
            <p:sp>
              <p:nvSpPr>
                <p:cNvPr id="166" name="Freeform 51"/>
                <p:cNvSpPr>
                  <a:spLocks/>
                </p:cNvSpPr>
                <p:nvPr/>
              </p:nvSpPr>
              <p:spPr bwMode="auto">
                <a:xfrm>
                  <a:off x="3417" y="3439"/>
                  <a:ext cx="284" cy="221"/>
                </a:xfrm>
                <a:custGeom>
                  <a:avLst/>
                  <a:gdLst>
                    <a:gd name="T0" fmla="*/ 153 w 157"/>
                    <a:gd name="T1" fmla="*/ 122 h 122"/>
                    <a:gd name="T2" fmla="*/ 4 w 157"/>
                    <a:gd name="T3" fmla="*/ 122 h 122"/>
                    <a:gd name="T4" fmla="*/ 0 w 157"/>
                    <a:gd name="T5" fmla="*/ 118 h 122"/>
                    <a:gd name="T6" fmla="*/ 0 w 157"/>
                    <a:gd name="T7" fmla="*/ 5 h 122"/>
                    <a:gd name="T8" fmla="*/ 4 w 157"/>
                    <a:gd name="T9" fmla="*/ 0 h 122"/>
                    <a:gd name="T10" fmla="*/ 153 w 157"/>
                    <a:gd name="T11" fmla="*/ 0 h 122"/>
                    <a:gd name="T12" fmla="*/ 157 w 157"/>
                    <a:gd name="T13" fmla="*/ 5 h 122"/>
                    <a:gd name="T14" fmla="*/ 157 w 157"/>
                    <a:gd name="T15" fmla="*/ 118 h 122"/>
                    <a:gd name="T16" fmla="*/ 153 w 157"/>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22">
                      <a:moveTo>
                        <a:pt x="153" y="122"/>
                      </a:moveTo>
                      <a:cubicBezTo>
                        <a:pt x="4" y="122"/>
                        <a:pt x="4" y="122"/>
                        <a:pt x="4" y="122"/>
                      </a:cubicBezTo>
                      <a:cubicBezTo>
                        <a:pt x="2" y="122"/>
                        <a:pt x="0" y="120"/>
                        <a:pt x="0" y="118"/>
                      </a:cubicBezTo>
                      <a:cubicBezTo>
                        <a:pt x="0" y="5"/>
                        <a:pt x="0" y="5"/>
                        <a:pt x="0" y="5"/>
                      </a:cubicBezTo>
                      <a:cubicBezTo>
                        <a:pt x="0" y="2"/>
                        <a:pt x="2" y="0"/>
                        <a:pt x="4" y="0"/>
                      </a:cubicBezTo>
                      <a:cubicBezTo>
                        <a:pt x="153" y="0"/>
                        <a:pt x="153" y="0"/>
                        <a:pt x="153" y="0"/>
                      </a:cubicBezTo>
                      <a:cubicBezTo>
                        <a:pt x="155" y="0"/>
                        <a:pt x="157" y="2"/>
                        <a:pt x="157" y="5"/>
                      </a:cubicBezTo>
                      <a:cubicBezTo>
                        <a:pt x="157" y="118"/>
                        <a:pt x="157" y="118"/>
                        <a:pt x="157" y="118"/>
                      </a:cubicBezTo>
                      <a:cubicBezTo>
                        <a:pt x="157" y="120"/>
                        <a:pt x="155" y="122"/>
                        <a:pt x="153" y="122"/>
                      </a:cubicBezTo>
                      <a:close/>
                    </a:path>
                  </a:pathLst>
                </a:custGeom>
                <a:grpFill/>
                <a:ln w="19050" cap="flat">
                  <a:solidFill>
                    <a:schemeClr val="accent1"/>
                  </a:solidFill>
                  <a:prstDash val="solid"/>
                  <a:round/>
                  <a:headEnd/>
                  <a:tailEnd/>
                </a:ln>
                <a:extLst/>
              </p:spPr>
              <p:txBody>
                <a:bodyPr vert="horz" wrap="square" lIns="91392" tIns="45696" rIns="91392" bIns="45696" numCol="1" anchor="t" anchorCtr="0" compatLnSpc="1">
                  <a:prstTxWarp prst="textNoShape">
                    <a:avLst/>
                  </a:prstTxWarp>
                </a:bodyPr>
                <a:lstStyle/>
                <a:p>
                  <a:endParaRPr lang="en-US" dirty="0">
                    <a:solidFill>
                      <a:schemeClr val="accent4">
                        <a:lumMod val="60000"/>
                        <a:lumOff val="40000"/>
                      </a:schemeClr>
                    </a:solidFill>
                    <a:latin typeface="Calibri" panose="020F0502020204030204" pitchFamily="34" charset="0"/>
                  </a:endParaRPr>
                </a:p>
              </p:txBody>
            </p:sp>
          </p:grpSp>
          <p:sp>
            <p:nvSpPr>
              <p:cNvPr id="163" name="TextBox 162"/>
              <p:cNvSpPr txBox="1"/>
              <p:nvPr/>
            </p:nvSpPr>
            <p:spPr>
              <a:xfrm>
                <a:off x="521434" y="4671445"/>
                <a:ext cx="1088136" cy="286635"/>
              </a:xfrm>
              <a:prstGeom prst="rect">
                <a:avLst/>
              </a:prstGeom>
              <a:noFill/>
            </p:spPr>
            <p:txBody>
              <a:bodyPr wrap="square" lIns="0" tIns="0" rIns="0" bIns="0" rtlCol="0" anchor="ctr">
                <a:noAutofit/>
              </a:bodyPr>
              <a:lstStyle/>
              <a:p>
                <a:pPr algn="ctr"/>
                <a:r>
                  <a:rPr lang="en-US" sz="1200" dirty="0">
                    <a:solidFill>
                      <a:schemeClr val="tx2"/>
                    </a:solidFill>
                  </a:rPr>
                  <a:t>Merchant</a:t>
                </a:r>
              </a:p>
            </p:txBody>
          </p:sp>
        </p:grpSp>
        <p:grpSp>
          <p:nvGrpSpPr>
            <p:cNvPr id="121" name="Group 120"/>
            <p:cNvGrpSpPr/>
            <p:nvPr/>
          </p:nvGrpSpPr>
          <p:grpSpPr>
            <a:xfrm>
              <a:off x="3651666" y="3537879"/>
              <a:ext cx="1041344" cy="1173144"/>
              <a:chOff x="3572175" y="4587270"/>
              <a:chExt cx="1041615" cy="1173450"/>
            </a:xfrm>
          </p:grpSpPr>
          <p:grpSp>
            <p:nvGrpSpPr>
              <p:cNvPr id="152" name="Group 151"/>
              <p:cNvGrpSpPr/>
              <p:nvPr/>
            </p:nvGrpSpPr>
            <p:grpSpPr>
              <a:xfrm>
                <a:off x="3817572" y="5094216"/>
                <a:ext cx="550822" cy="666504"/>
                <a:chOff x="-1335088" y="2533651"/>
                <a:chExt cx="823913" cy="996949"/>
              </a:xfrm>
            </p:grpSpPr>
            <p:sp>
              <p:nvSpPr>
                <p:cNvPr id="154" name="Line 18"/>
                <p:cNvSpPr>
                  <a:spLocks noChangeShapeType="1"/>
                </p:cNvSpPr>
                <p:nvPr/>
              </p:nvSpPr>
              <p:spPr bwMode="auto">
                <a:xfrm>
                  <a:off x="-1206500" y="2697163"/>
                  <a:ext cx="56673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5" name="Line 19"/>
                <p:cNvSpPr>
                  <a:spLocks noChangeShapeType="1"/>
                </p:cNvSpPr>
                <p:nvPr/>
              </p:nvSpPr>
              <p:spPr bwMode="auto">
                <a:xfrm>
                  <a:off x="-1196975" y="2835275"/>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6" name="Line 20"/>
                <p:cNvSpPr>
                  <a:spLocks noChangeShapeType="1"/>
                </p:cNvSpPr>
                <p:nvPr/>
              </p:nvSpPr>
              <p:spPr bwMode="auto">
                <a:xfrm>
                  <a:off x="-1196975" y="2971800"/>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7" name="Line 21"/>
                <p:cNvSpPr>
                  <a:spLocks noChangeShapeType="1"/>
                </p:cNvSpPr>
                <p:nvPr/>
              </p:nvSpPr>
              <p:spPr bwMode="auto">
                <a:xfrm>
                  <a:off x="-1196975" y="3367088"/>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8" name="Oval 157"/>
                <p:cNvSpPr>
                  <a:spLocks noChangeArrowheads="1"/>
                </p:cNvSpPr>
                <p:nvPr/>
              </p:nvSpPr>
              <p:spPr bwMode="auto">
                <a:xfrm>
                  <a:off x="-118903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9" name="Oval 158"/>
                <p:cNvSpPr>
                  <a:spLocks noChangeArrowheads="1"/>
                </p:cNvSpPr>
                <p:nvPr/>
              </p:nvSpPr>
              <p:spPr bwMode="auto">
                <a:xfrm>
                  <a:off x="-101758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60" name="Oval 159"/>
                <p:cNvSpPr>
                  <a:spLocks noChangeArrowheads="1"/>
                </p:cNvSpPr>
                <p:nvPr/>
              </p:nvSpPr>
              <p:spPr bwMode="auto">
                <a:xfrm>
                  <a:off x="-84613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61" name="Freeform 14"/>
                <p:cNvSpPr>
                  <a:spLocks/>
                </p:cNvSpPr>
                <p:nvPr/>
              </p:nvSpPr>
              <p:spPr bwMode="auto">
                <a:xfrm>
                  <a:off x="-1335088" y="2533651"/>
                  <a:ext cx="823913" cy="996949"/>
                </a:xfrm>
                <a:custGeom>
                  <a:avLst/>
                  <a:gdLst>
                    <a:gd name="T0" fmla="*/ 0 w 135"/>
                    <a:gd name="T1" fmla="*/ 33 h 175"/>
                    <a:gd name="T2" fmla="*/ 0 w 135"/>
                    <a:gd name="T3" fmla="*/ 9 h 175"/>
                    <a:gd name="T4" fmla="*/ 7 w 135"/>
                    <a:gd name="T5" fmla="*/ 2 h 175"/>
                    <a:gd name="T6" fmla="*/ 126 w 135"/>
                    <a:gd name="T7" fmla="*/ 2 h 175"/>
                    <a:gd name="T8" fmla="*/ 132 w 135"/>
                    <a:gd name="T9" fmla="*/ 5 h 175"/>
                    <a:gd name="T10" fmla="*/ 132 w 135"/>
                    <a:gd name="T11" fmla="*/ 88 h 175"/>
                    <a:gd name="T12" fmla="*/ 132 w 135"/>
                    <a:gd name="T13" fmla="*/ 166 h 175"/>
                    <a:gd name="T14" fmla="*/ 129 w 135"/>
                    <a:gd name="T15" fmla="*/ 175 h 175"/>
                    <a:gd name="T16" fmla="*/ 8 w 135"/>
                    <a:gd name="T17" fmla="*/ 175 h 175"/>
                    <a:gd name="T18" fmla="*/ 0 w 135"/>
                    <a:gd name="T19" fmla="*/ 166 h 175"/>
                    <a:gd name="T20" fmla="*/ 0 w 135"/>
                    <a:gd name="T21" fmla="*/ 143 h 175"/>
                    <a:gd name="connsiteX0" fmla="*/ 0 w 9833"/>
                    <a:gd name="connsiteY0" fmla="*/ 1795 h 9909"/>
                    <a:gd name="connsiteX1" fmla="*/ 0 w 9833"/>
                    <a:gd name="connsiteY1" fmla="*/ 423 h 9909"/>
                    <a:gd name="connsiteX2" fmla="*/ 519 w 9833"/>
                    <a:gd name="connsiteY2" fmla="*/ 23 h 9909"/>
                    <a:gd name="connsiteX3" fmla="*/ 9333 w 9833"/>
                    <a:gd name="connsiteY3" fmla="*/ 23 h 9909"/>
                    <a:gd name="connsiteX4" fmla="*/ 9778 w 9833"/>
                    <a:gd name="connsiteY4" fmla="*/ 195 h 9909"/>
                    <a:gd name="connsiteX5" fmla="*/ 9778 w 9833"/>
                    <a:gd name="connsiteY5" fmla="*/ 4938 h 9909"/>
                    <a:gd name="connsiteX6" fmla="*/ 9778 w 9833"/>
                    <a:gd name="connsiteY6" fmla="*/ 9395 h 9909"/>
                    <a:gd name="connsiteX7" fmla="*/ 9556 w 9833"/>
                    <a:gd name="connsiteY7" fmla="*/ 9909 h 9909"/>
                    <a:gd name="connsiteX8" fmla="*/ 593 w 9833"/>
                    <a:gd name="connsiteY8" fmla="*/ 9909 h 9909"/>
                    <a:gd name="connsiteX9" fmla="*/ 0 w 9833"/>
                    <a:gd name="connsiteY9" fmla="*/ 9395 h 9909"/>
                    <a:gd name="connsiteX10" fmla="*/ 46 w 9833"/>
                    <a:gd name="connsiteY10" fmla="*/ 1743 h 9909"/>
                    <a:gd name="connsiteX0" fmla="*/ 47 w 10047"/>
                    <a:gd name="connsiteY0" fmla="*/ 1811 h 10000"/>
                    <a:gd name="connsiteX1" fmla="*/ 47 w 10047"/>
                    <a:gd name="connsiteY1" fmla="*/ 427 h 10000"/>
                    <a:gd name="connsiteX2" fmla="*/ 575 w 10047"/>
                    <a:gd name="connsiteY2" fmla="*/ 23 h 10000"/>
                    <a:gd name="connsiteX3" fmla="*/ 9539 w 10047"/>
                    <a:gd name="connsiteY3" fmla="*/ 23 h 10000"/>
                    <a:gd name="connsiteX4" fmla="*/ 9991 w 10047"/>
                    <a:gd name="connsiteY4" fmla="*/ 197 h 10000"/>
                    <a:gd name="connsiteX5" fmla="*/ 9991 w 10047"/>
                    <a:gd name="connsiteY5" fmla="*/ 4983 h 10000"/>
                    <a:gd name="connsiteX6" fmla="*/ 9991 w 10047"/>
                    <a:gd name="connsiteY6" fmla="*/ 9481 h 10000"/>
                    <a:gd name="connsiteX7" fmla="*/ 9765 w 10047"/>
                    <a:gd name="connsiteY7" fmla="*/ 10000 h 10000"/>
                    <a:gd name="connsiteX8" fmla="*/ 650 w 10047"/>
                    <a:gd name="connsiteY8" fmla="*/ 10000 h 10000"/>
                    <a:gd name="connsiteX9" fmla="*/ 47 w 10047"/>
                    <a:gd name="connsiteY9" fmla="*/ 9481 h 10000"/>
                    <a:gd name="connsiteX10" fmla="*/ 0 w 10047"/>
                    <a:gd name="connsiteY10" fmla="*/ 1470 h 10000"/>
                    <a:gd name="connsiteX0" fmla="*/ 94 w 10047"/>
                    <a:gd name="connsiteY0" fmla="*/ 1703 h 10000"/>
                    <a:gd name="connsiteX1" fmla="*/ 47 w 10047"/>
                    <a:gd name="connsiteY1" fmla="*/ 427 h 10000"/>
                    <a:gd name="connsiteX2" fmla="*/ 575 w 10047"/>
                    <a:gd name="connsiteY2" fmla="*/ 23 h 10000"/>
                    <a:gd name="connsiteX3" fmla="*/ 9539 w 10047"/>
                    <a:gd name="connsiteY3" fmla="*/ 23 h 10000"/>
                    <a:gd name="connsiteX4" fmla="*/ 9991 w 10047"/>
                    <a:gd name="connsiteY4" fmla="*/ 197 h 10000"/>
                    <a:gd name="connsiteX5" fmla="*/ 9991 w 10047"/>
                    <a:gd name="connsiteY5" fmla="*/ 4983 h 10000"/>
                    <a:gd name="connsiteX6" fmla="*/ 9991 w 10047"/>
                    <a:gd name="connsiteY6" fmla="*/ 9481 h 10000"/>
                    <a:gd name="connsiteX7" fmla="*/ 9765 w 10047"/>
                    <a:gd name="connsiteY7" fmla="*/ 10000 h 10000"/>
                    <a:gd name="connsiteX8" fmla="*/ 650 w 10047"/>
                    <a:gd name="connsiteY8" fmla="*/ 10000 h 10000"/>
                    <a:gd name="connsiteX9" fmla="*/ 47 w 10047"/>
                    <a:gd name="connsiteY9" fmla="*/ 9481 h 10000"/>
                    <a:gd name="connsiteX10" fmla="*/ 0 w 10047"/>
                    <a:gd name="connsiteY10" fmla="*/ 1470 h 10000"/>
                    <a:gd name="connsiteX0" fmla="*/ 47 w 10000"/>
                    <a:gd name="connsiteY0" fmla="*/ 1703 h 10000"/>
                    <a:gd name="connsiteX1" fmla="*/ 0 w 10000"/>
                    <a:gd name="connsiteY1" fmla="*/ 427 h 10000"/>
                    <a:gd name="connsiteX2" fmla="*/ 528 w 10000"/>
                    <a:gd name="connsiteY2" fmla="*/ 23 h 10000"/>
                    <a:gd name="connsiteX3" fmla="*/ 9492 w 10000"/>
                    <a:gd name="connsiteY3" fmla="*/ 23 h 10000"/>
                    <a:gd name="connsiteX4" fmla="*/ 9944 w 10000"/>
                    <a:gd name="connsiteY4" fmla="*/ 197 h 10000"/>
                    <a:gd name="connsiteX5" fmla="*/ 9944 w 10000"/>
                    <a:gd name="connsiteY5" fmla="*/ 4983 h 10000"/>
                    <a:gd name="connsiteX6" fmla="*/ 9944 w 10000"/>
                    <a:gd name="connsiteY6" fmla="*/ 9481 h 10000"/>
                    <a:gd name="connsiteX7" fmla="*/ 9718 w 10000"/>
                    <a:gd name="connsiteY7" fmla="*/ 10000 h 10000"/>
                    <a:gd name="connsiteX8" fmla="*/ 603 w 10000"/>
                    <a:gd name="connsiteY8" fmla="*/ 10000 h 10000"/>
                    <a:gd name="connsiteX9" fmla="*/ 0 w 10000"/>
                    <a:gd name="connsiteY9" fmla="*/ 9481 h 10000"/>
                    <a:gd name="connsiteX10" fmla="*/ 47 w 10000"/>
                    <a:gd name="connsiteY10"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47" y="1703"/>
                      </a:moveTo>
                      <a:cubicBezTo>
                        <a:pt x="47" y="1126"/>
                        <a:pt x="75" y="947"/>
                        <a:pt x="0" y="427"/>
                      </a:cubicBezTo>
                      <a:cubicBezTo>
                        <a:pt x="0" y="81"/>
                        <a:pt x="151" y="23"/>
                        <a:pt x="528" y="23"/>
                      </a:cubicBezTo>
                      <a:lnTo>
                        <a:pt x="9492" y="23"/>
                      </a:lnTo>
                      <a:cubicBezTo>
                        <a:pt x="9869" y="23"/>
                        <a:pt x="9944" y="-92"/>
                        <a:pt x="9944" y="197"/>
                      </a:cubicBezTo>
                      <a:lnTo>
                        <a:pt x="9944" y="4983"/>
                      </a:lnTo>
                      <a:lnTo>
                        <a:pt x="9944" y="9481"/>
                      </a:lnTo>
                      <a:cubicBezTo>
                        <a:pt x="9944" y="9885"/>
                        <a:pt x="10170" y="10000"/>
                        <a:pt x="9718" y="10000"/>
                      </a:cubicBezTo>
                      <a:lnTo>
                        <a:pt x="603" y="10000"/>
                      </a:lnTo>
                      <a:cubicBezTo>
                        <a:pt x="151" y="10000"/>
                        <a:pt x="0" y="9942"/>
                        <a:pt x="0" y="9481"/>
                      </a:cubicBezTo>
                      <a:cubicBezTo>
                        <a:pt x="75" y="8962"/>
                        <a:pt x="47" y="1577"/>
                        <a:pt x="47" y="1000"/>
                      </a:cubicBezTo>
                    </a:path>
                  </a:pathLst>
                </a:custGeom>
                <a:noFill/>
                <a:ln w="19050" cap="rnd">
                  <a:solidFill>
                    <a:schemeClr val="accent1"/>
                  </a:solidFill>
                  <a:prstDash val="solid"/>
                  <a:miter lim="800000"/>
                  <a:headEnd/>
                  <a:tailEnd/>
                </a:ln>
                <a:extLst/>
              </p:spPr>
              <p:txBody>
                <a:bodyPr vert="horz" wrap="square" lIns="91416" tIns="45708" rIns="91416" bIns="45708" numCol="1" anchor="t" anchorCtr="0" compatLnSpc="1">
                  <a:prstTxWarp prst="textNoShape">
                    <a:avLst/>
                  </a:prstTxWarp>
                </a:bodyPr>
                <a:lstStyle/>
                <a:p>
                  <a:endParaRPr lang="en-US" dirty="0"/>
                </a:p>
              </p:txBody>
            </p:sp>
          </p:grpSp>
          <p:sp>
            <p:nvSpPr>
              <p:cNvPr id="153" name="TextBox 152"/>
              <p:cNvSpPr txBox="1"/>
              <p:nvPr/>
            </p:nvSpPr>
            <p:spPr>
              <a:xfrm>
                <a:off x="3572175" y="4587270"/>
                <a:ext cx="1041615" cy="370810"/>
              </a:xfrm>
              <a:prstGeom prst="rect">
                <a:avLst/>
              </a:prstGeom>
              <a:noFill/>
            </p:spPr>
            <p:txBody>
              <a:bodyPr wrap="square" lIns="0" tIns="0" rIns="0" bIns="0" rtlCol="0" anchor="ctr">
                <a:noAutofit/>
              </a:bodyPr>
              <a:lstStyle/>
              <a:p>
                <a:pPr algn="ctr"/>
                <a:r>
                  <a:rPr lang="en-US" sz="1200" dirty="0">
                    <a:solidFill>
                      <a:schemeClr val="tx2"/>
                    </a:solidFill>
                  </a:rPr>
                  <a:t>Merchant </a:t>
                </a:r>
                <a:br>
                  <a:rPr lang="en-US" sz="1200" dirty="0">
                    <a:solidFill>
                      <a:schemeClr val="tx2"/>
                    </a:solidFill>
                  </a:rPr>
                </a:br>
                <a:r>
                  <a:rPr lang="en-US" sz="1200" dirty="0">
                    <a:solidFill>
                      <a:schemeClr val="tx2"/>
                    </a:solidFill>
                  </a:rPr>
                  <a:t>Data Center</a:t>
                </a:r>
              </a:p>
            </p:txBody>
          </p:sp>
        </p:grpSp>
        <p:cxnSp>
          <p:nvCxnSpPr>
            <p:cNvPr id="122" name="Straight Arrow Connector 121"/>
            <p:cNvCxnSpPr/>
            <p:nvPr/>
          </p:nvCxnSpPr>
          <p:spPr>
            <a:xfrm>
              <a:off x="4889767" y="4146802"/>
              <a:ext cx="164741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169546" y="3661270"/>
              <a:ext cx="1087853" cy="286560"/>
            </a:xfrm>
            <a:prstGeom prst="rect">
              <a:avLst/>
            </a:prstGeom>
            <a:noFill/>
          </p:spPr>
          <p:txBody>
            <a:bodyPr wrap="none" lIns="0" tIns="0" rIns="0" bIns="0" rtlCol="0" anchor="ctr">
              <a:noAutofit/>
            </a:bodyPr>
            <a:lstStyle/>
            <a:p>
              <a:pPr algn="ctr"/>
              <a:r>
                <a:rPr lang="en-US" sz="1200" dirty="0">
                  <a:solidFill>
                    <a:schemeClr val="tx2"/>
                  </a:solidFill>
                </a:rPr>
                <a:t>Encrypted</a:t>
              </a:r>
            </a:p>
          </p:txBody>
        </p:sp>
        <p:cxnSp>
          <p:nvCxnSpPr>
            <p:cNvPr id="124" name="Straight Arrow Connector 123"/>
            <p:cNvCxnSpPr/>
            <p:nvPr/>
          </p:nvCxnSpPr>
          <p:spPr>
            <a:xfrm>
              <a:off x="4889767" y="4345776"/>
              <a:ext cx="1647414" cy="0"/>
            </a:xfrm>
            <a:prstGeom prst="straightConnector1">
              <a:avLst/>
            </a:prstGeom>
            <a:ln>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889767" y="4544750"/>
              <a:ext cx="1573755" cy="286560"/>
            </a:xfrm>
            <a:prstGeom prst="rect">
              <a:avLst/>
            </a:prstGeom>
            <a:noFill/>
          </p:spPr>
          <p:txBody>
            <a:bodyPr wrap="square" lIns="0" tIns="0" rIns="0" bIns="0" rtlCol="0" anchor="ctr">
              <a:noAutofit/>
            </a:bodyPr>
            <a:lstStyle/>
            <a:p>
              <a:pPr algn="ctr"/>
              <a:r>
                <a:rPr lang="en-US" sz="1200" dirty="0">
                  <a:solidFill>
                    <a:schemeClr val="tx2"/>
                  </a:solidFill>
                </a:rPr>
                <a:t>TransArmor Tokenized Response</a:t>
              </a:r>
            </a:p>
          </p:txBody>
        </p:sp>
        <p:grpSp>
          <p:nvGrpSpPr>
            <p:cNvPr id="126" name="Group 125"/>
            <p:cNvGrpSpPr/>
            <p:nvPr/>
          </p:nvGrpSpPr>
          <p:grpSpPr>
            <a:xfrm>
              <a:off x="6733936" y="3622033"/>
              <a:ext cx="1087853" cy="1088991"/>
              <a:chOff x="6576395" y="4671445"/>
              <a:chExt cx="1088136" cy="1089275"/>
            </a:xfrm>
          </p:grpSpPr>
          <p:sp>
            <p:nvSpPr>
              <p:cNvPr id="142" name="TextBox 141"/>
              <p:cNvSpPr txBox="1"/>
              <p:nvPr/>
            </p:nvSpPr>
            <p:spPr>
              <a:xfrm>
                <a:off x="6576395" y="4671445"/>
                <a:ext cx="1088136" cy="286635"/>
              </a:xfrm>
              <a:prstGeom prst="rect">
                <a:avLst/>
              </a:prstGeom>
              <a:noFill/>
            </p:spPr>
            <p:txBody>
              <a:bodyPr wrap="square" lIns="0" tIns="0" rIns="0" bIns="0" rtlCol="0" anchor="ctr">
                <a:noAutofit/>
              </a:bodyPr>
              <a:lstStyle/>
              <a:p>
                <a:pPr algn="ctr"/>
                <a:r>
                  <a:rPr lang="en-US" sz="1200" dirty="0">
                    <a:solidFill>
                      <a:schemeClr val="tx2"/>
                    </a:solidFill>
                  </a:rPr>
                  <a:t>Gateway/</a:t>
                </a:r>
                <a:br>
                  <a:rPr lang="en-US" sz="1200" dirty="0">
                    <a:solidFill>
                      <a:schemeClr val="tx2"/>
                    </a:solidFill>
                  </a:rPr>
                </a:br>
                <a:r>
                  <a:rPr lang="en-US" sz="1200" dirty="0">
                    <a:solidFill>
                      <a:schemeClr val="tx2"/>
                    </a:solidFill>
                  </a:rPr>
                  <a:t>FD Front-end</a:t>
                </a:r>
              </a:p>
            </p:txBody>
          </p:sp>
          <p:grpSp>
            <p:nvGrpSpPr>
              <p:cNvPr id="143" name="Group 142"/>
              <p:cNvGrpSpPr/>
              <p:nvPr/>
            </p:nvGrpSpPr>
            <p:grpSpPr>
              <a:xfrm>
                <a:off x="6845052" y="5094216"/>
                <a:ext cx="550822" cy="666504"/>
                <a:chOff x="-1335088" y="2533651"/>
                <a:chExt cx="823913" cy="996949"/>
              </a:xfrm>
            </p:grpSpPr>
            <p:sp>
              <p:nvSpPr>
                <p:cNvPr id="144" name="Line 18"/>
                <p:cNvSpPr>
                  <a:spLocks noChangeShapeType="1"/>
                </p:cNvSpPr>
                <p:nvPr/>
              </p:nvSpPr>
              <p:spPr bwMode="auto">
                <a:xfrm>
                  <a:off x="-1206500" y="2697163"/>
                  <a:ext cx="56673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45" name="Line 19"/>
                <p:cNvSpPr>
                  <a:spLocks noChangeShapeType="1"/>
                </p:cNvSpPr>
                <p:nvPr/>
              </p:nvSpPr>
              <p:spPr bwMode="auto">
                <a:xfrm>
                  <a:off x="-1196975" y="2835275"/>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46" name="Line 20"/>
                <p:cNvSpPr>
                  <a:spLocks noChangeShapeType="1"/>
                </p:cNvSpPr>
                <p:nvPr/>
              </p:nvSpPr>
              <p:spPr bwMode="auto">
                <a:xfrm>
                  <a:off x="-1196975" y="2971800"/>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47" name="Line 21"/>
                <p:cNvSpPr>
                  <a:spLocks noChangeShapeType="1"/>
                </p:cNvSpPr>
                <p:nvPr/>
              </p:nvSpPr>
              <p:spPr bwMode="auto">
                <a:xfrm>
                  <a:off x="-1196975" y="3367088"/>
                  <a:ext cx="5651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48" name="Oval 22"/>
                <p:cNvSpPr>
                  <a:spLocks noChangeArrowheads="1"/>
                </p:cNvSpPr>
                <p:nvPr/>
              </p:nvSpPr>
              <p:spPr bwMode="auto">
                <a:xfrm>
                  <a:off x="-118903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49" name="Oval 23"/>
                <p:cNvSpPr>
                  <a:spLocks noChangeArrowheads="1"/>
                </p:cNvSpPr>
                <p:nvPr/>
              </p:nvSpPr>
              <p:spPr bwMode="auto">
                <a:xfrm>
                  <a:off x="-101758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0" name="Oval 24"/>
                <p:cNvSpPr>
                  <a:spLocks noChangeArrowheads="1"/>
                </p:cNvSpPr>
                <p:nvPr/>
              </p:nvSpPr>
              <p:spPr bwMode="auto">
                <a:xfrm>
                  <a:off x="-846138" y="3074988"/>
                  <a:ext cx="120650" cy="120650"/>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dirty="0"/>
                </a:p>
              </p:txBody>
            </p:sp>
            <p:sp>
              <p:nvSpPr>
                <p:cNvPr id="151" name="Freeform 14"/>
                <p:cNvSpPr>
                  <a:spLocks/>
                </p:cNvSpPr>
                <p:nvPr/>
              </p:nvSpPr>
              <p:spPr bwMode="auto">
                <a:xfrm>
                  <a:off x="-1335088" y="2533651"/>
                  <a:ext cx="823913" cy="996949"/>
                </a:xfrm>
                <a:custGeom>
                  <a:avLst/>
                  <a:gdLst>
                    <a:gd name="T0" fmla="*/ 0 w 135"/>
                    <a:gd name="T1" fmla="*/ 33 h 175"/>
                    <a:gd name="T2" fmla="*/ 0 w 135"/>
                    <a:gd name="T3" fmla="*/ 9 h 175"/>
                    <a:gd name="T4" fmla="*/ 7 w 135"/>
                    <a:gd name="T5" fmla="*/ 2 h 175"/>
                    <a:gd name="T6" fmla="*/ 126 w 135"/>
                    <a:gd name="T7" fmla="*/ 2 h 175"/>
                    <a:gd name="T8" fmla="*/ 132 w 135"/>
                    <a:gd name="T9" fmla="*/ 5 h 175"/>
                    <a:gd name="T10" fmla="*/ 132 w 135"/>
                    <a:gd name="T11" fmla="*/ 88 h 175"/>
                    <a:gd name="T12" fmla="*/ 132 w 135"/>
                    <a:gd name="T13" fmla="*/ 166 h 175"/>
                    <a:gd name="T14" fmla="*/ 129 w 135"/>
                    <a:gd name="T15" fmla="*/ 175 h 175"/>
                    <a:gd name="T16" fmla="*/ 8 w 135"/>
                    <a:gd name="T17" fmla="*/ 175 h 175"/>
                    <a:gd name="T18" fmla="*/ 0 w 135"/>
                    <a:gd name="T19" fmla="*/ 166 h 175"/>
                    <a:gd name="T20" fmla="*/ 0 w 135"/>
                    <a:gd name="T21" fmla="*/ 143 h 175"/>
                    <a:gd name="connsiteX0" fmla="*/ 0 w 9833"/>
                    <a:gd name="connsiteY0" fmla="*/ 1795 h 9909"/>
                    <a:gd name="connsiteX1" fmla="*/ 0 w 9833"/>
                    <a:gd name="connsiteY1" fmla="*/ 423 h 9909"/>
                    <a:gd name="connsiteX2" fmla="*/ 519 w 9833"/>
                    <a:gd name="connsiteY2" fmla="*/ 23 h 9909"/>
                    <a:gd name="connsiteX3" fmla="*/ 9333 w 9833"/>
                    <a:gd name="connsiteY3" fmla="*/ 23 h 9909"/>
                    <a:gd name="connsiteX4" fmla="*/ 9778 w 9833"/>
                    <a:gd name="connsiteY4" fmla="*/ 195 h 9909"/>
                    <a:gd name="connsiteX5" fmla="*/ 9778 w 9833"/>
                    <a:gd name="connsiteY5" fmla="*/ 4938 h 9909"/>
                    <a:gd name="connsiteX6" fmla="*/ 9778 w 9833"/>
                    <a:gd name="connsiteY6" fmla="*/ 9395 h 9909"/>
                    <a:gd name="connsiteX7" fmla="*/ 9556 w 9833"/>
                    <a:gd name="connsiteY7" fmla="*/ 9909 h 9909"/>
                    <a:gd name="connsiteX8" fmla="*/ 593 w 9833"/>
                    <a:gd name="connsiteY8" fmla="*/ 9909 h 9909"/>
                    <a:gd name="connsiteX9" fmla="*/ 0 w 9833"/>
                    <a:gd name="connsiteY9" fmla="*/ 9395 h 9909"/>
                    <a:gd name="connsiteX10" fmla="*/ 46 w 9833"/>
                    <a:gd name="connsiteY10" fmla="*/ 1743 h 9909"/>
                    <a:gd name="connsiteX0" fmla="*/ 47 w 10047"/>
                    <a:gd name="connsiteY0" fmla="*/ 1811 h 10000"/>
                    <a:gd name="connsiteX1" fmla="*/ 47 w 10047"/>
                    <a:gd name="connsiteY1" fmla="*/ 427 h 10000"/>
                    <a:gd name="connsiteX2" fmla="*/ 575 w 10047"/>
                    <a:gd name="connsiteY2" fmla="*/ 23 h 10000"/>
                    <a:gd name="connsiteX3" fmla="*/ 9539 w 10047"/>
                    <a:gd name="connsiteY3" fmla="*/ 23 h 10000"/>
                    <a:gd name="connsiteX4" fmla="*/ 9991 w 10047"/>
                    <a:gd name="connsiteY4" fmla="*/ 197 h 10000"/>
                    <a:gd name="connsiteX5" fmla="*/ 9991 w 10047"/>
                    <a:gd name="connsiteY5" fmla="*/ 4983 h 10000"/>
                    <a:gd name="connsiteX6" fmla="*/ 9991 w 10047"/>
                    <a:gd name="connsiteY6" fmla="*/ 9481 h 10000"/>
                    <a:gd name="connsiteX7" fmla="*/ 9765 w 10047"/>
                    <a:gd name="connsiteY7" fmla="*/ 10000 h 10000"/>
                    <a:gd name="connsiteX8" fmla="*/ 650 w 10047"/>
                    <a:gd name="connsiteY8" fmla="*/ 10000 h 10000"/>
                    <a:gd name="connsiteX9" fmla="*/ 47 w 10047"/>
                    <a:gd name="connsiteY9" fmla="*/ 9481 h 10000"/>
                    <a:gd name="connsiteX10" fmla="*/ 0 w 10047"/>
                    <a:gd name="connsiteY10" fmla="*/ 1470 h 10000"/>
                    <a:gd name="connsiteX0" fmla="*/ 94 w 10047"/>
                    <a:gd name="connsiteY0" fmla="*/ 1703 h 10000"/>
                    <a:gd name="connsiteX1" fmla="*/ 47 w 10047"/>
                    <a:gd name="connsiteY1" fmla="*/ 427 h 10000"/>
                    <a:gd name="connsiteX2" fmla="*/ 575 w 10047"/>
                    <a:gd name="connsiteY2" fmla="*/ 23 h 10000"/>
                    <a:gd name="connsiteX3" fmla="*/ 9539 w 10047"/>
                    <a:gd name="connsiteY3" fmla="*/ 23 h 10000"/>
                    <a:gd name="connsiteX4" fmla="*/ 9991 w 10047"/>
                    <a:gd name="connsiteY4" fmla="*/ 197 h 10000"/>
                    <a:gd name="connsiteX5" fmla="*/ 9991 w 10047"/>
                    <a:gd name="connsiteY5" fmla="*/ 4983 h 10000"/>
                    <a:gd name="connsiteX6" fmla="*/ 9991 w 10047"/>
                    <a:gd name="connsiteY6" fmla="*/ 9481 h 10000"/>
                    <a:gd name="connsiteX7" fmla="*/ 9765 w 10047"/>
                    <a:gd name="connsiteY7" fmla="*/ 10000 h 10000"/>
                    <a:gd name="connsiteX8" fmla="*/ 650 w 10047"/>
                    <a:gd name="connsiteY8" fmla="*/ 10000 h 10000"/>
                    <a:gd name="connsiteX9" fmla="*/ 47 w 10047"/>
                    <a:gd name="connsiteY9" fmla="*/ 9481 h 10000"/>
                    <a:gd name="connsiteX10" fmla="*/ 0 w 10047"/>
                    <a:gd name="connsiteY10" fmla="*/ 1470 h 10000"/>
                    <a:gd name="connsiteX0" fmla="*/ 47 w 10000"/>
                    <a:gd name="connsiteY0" fmla="*/ 1703 h 10000"/>
                    <a:gd name="connsiteX1" fmla="*/ 0 w 10000"/>
                    <a:gd name="connsiteY1" fmla="*/ 427 h 10000"/>
                    <a:gd name="connsiteX2" fmla="*/ 528 w 10000"/>
                    <a:gd name="connsiteY2" fmla="*/ 23 h 10000"/>
                    <a:gd name="connsiteX3" fmla="*/ 9492 w 10000"/>
                    <a:gd name="connsiteY3" fmla="*/ 23 h 10000"/>
                    <a:gd name="connsiteX4" fmla="*/ 9944 w 10000"/>
                    <a:gd name="connsiteY4" fmla="*/ 197 h 10000"/>
                    <a:gd name="connsiteX5" fmla="*/ 9944 w 10000"/>
                    <a:gd name="connsiteY5" fmla="*/ 4983 h 10000"/>
                    <a:gd name="connsiteX6" fmla="*/ 9944 w 10000"/>
                    <a:gd name="connsiteY6" fmla="*/ 9481 h 10000"/>
                    <a:gd name="connsiteX7" fmla="*/ 9718 w 10000"/>
                    <a:gd name="connsiteY7" fmla="*/ 10000 h 10000"/>
                    <a:gd name="connsiteX8" fmla="*/ 603 w 10000"/>
                    <a:gd name="connsiteY8" fmla="*/ 10000 h 10000"/>
                    <a:gd name="connsiteX9" fmla="*/ 0 w 10000"/>
                    <a:gd name="connsiteY9" fmla="*/ 9481 h 10000"/>
                    <a:gd name="connsiteX10" fmla="*/ 47 w 10000"/>
                    <a:gd name="connsiteY10"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47" y="1703"/>
                      </a:moveTo>
                      <a:cubicBezTo>
                        <a:pt x="47" y="1126"/>
                        <a:pt x="75" y="947"/>
                        <a:pt x="0" y="427"/>
                      </a:cubicBezTo>
                      <a:cubicBezTo>
                        <a:pt x="0" y="81"/>
                        <a:pt x="151" y="23"/>
                        <a:pt x="528" y="23"/>
                      </a:cubicBezTo>
                      <a:lnTo>
                        <a:pt x="9492" y="23"/>
                      </a:lnTo>
                      <a:cubicBezTo>
                        <a:pt x="9869" y="23"/>
                        <a:pt x="9944" y="-92"/>
                        <a:pt x="9944" y="197"/>
                      </a:cubicBezTo>
                      <a:lnTo>
                        <a:pt x="9944" y="4983"/>
                      </a:lnTo>
                      <a:lnTo>
                        <a:pt x="9944" y="9481"/>
                      </a:lnTo>
                      <a:cubicBezTo>
                        <a:pt x="9944" y="9885"/>
                        <a:pt x="10170" y="10000"/>
                        <a:pt x="9718" y="10000"/>
                      </a:cubicBezTo>
                      <a:lnTo>
                        <a:pt x="603" y="10000"/>
                      </a:lnTo>
                      <a:cubicBezTo>
                        <a:pt x="151" y="10000"/>
                        <a:pt x="0" y="9942"/>
                        <a:pt x="0" y="9481"/>
                      </a:cubicBezTo>
                      <a:cubicBezTo>
                        <a:pt x="75" y="8962"/>
                        <a:pt x="47" y="1577"/>
                        <a:pt x="47" y="1000"/>
                      </a:cubicBezTo>
                    </a:path>
                  </a:pathLst>
                </a:custGeom>
                <a:noFill/>
                <a:ln w="19050" cap="rnd">
                  <a:solidFill>
                    <a:schemeClr val="accent1"/>
                  </a:solidFill>
                  <a:prstDash val="solid"/>
                  <a:miter lim="800000"/>
                  <a:headEnd/>
                  <a:tailEnd/>
                </a:ln>
                <a:extLst/>
              </p:spPr>
              <p:txBody>
                <a:bodyPr vert="horz" wrap="square" lIns="91416" tIns="45708" rIns="91416" bIns="45708" numCol="1" anchor="t" anchorCtr="0" compatLnSpc="1">
                  <a:prstTxWarp prst="textNoShape">
                    <a:avLst/>
                  </a:prstTxWarp>
                </a:bodyPr>
                <a:lstStyle/>
                <a:p>
                  <a:endParaRPr lang="en-US" dirty="0"/>
                </a:p>
              </p:txBody>
            </p:sp>
          </p:grpSp>
        </p:grpSp>
        <p:cxnSp>
          <p:nvCxnSpPr>
            <p:cNvPr id="127" name="Straight Arrow Connector 126"/>
            <p:cNvCxnSpPr/>
            <p:nvPr/>
          </p:nvCxnSpPr>
          <p:spPr>
            <a:xfrm>
              <a:off x="8018547" y="4146802"/>
              <a:ext cx="164741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8298326" y="3661270"/>
              <a:ext cx="1087853" cy="286560"/>
            </a:xfrm>
            <a:prstGeom prst="rect">
              <a:avLst/>
            </a:prstGeom>
            <a:noFill/>
          </p:spPr>
          <p:txBody>
            <a:bodyPr wrap="none" lIns="0" tIns="0" rIns="0" bIns="0" rtlCol="0" anchor="ctr">
              <a:noAutofit/>
            </a:bodyPr>
            <a:lstStyle/>
            <a:p>
              <a:pPr algn="ctr"/>
              <a:r>
                <a:rPr lang="en-US" sz="1200" dirty="0">
                  <a:solidFill>
                    <a:schemeClr val="tx2"/>
                  </a:solidFill>
                </a:rPr>
                <a:t>Encrypted</a:t>
              </a:r>
            </a:p>
          </p:txBody>
        </p:sp>
        <p:cxnSp>
          <p:nvCxnSpPr>
            <p:cNvPr id="129" name="Straight Arrow Connector 128"/>
            <p:cNvCxnSpPr/>
            <p:nvPr/>
          </p:nvCxnSpPr>
          <p:spPr>
            <a:xfrm>
              <a:off x="8018547" y="4345776"/>
              <a:ext cx="1647414" cy="0"/>
            </a:xfrm>
            <a:prstGeom prst="straightConnector1">
              <a:avLst/>
            </a:prstGeom>
            <a:ln>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821790" y="4544750"/>
              <a:ext cx="1770512" cy="286560"/>
            </a:xfrm>
            <a:prstGeom prst="rect">
              <a:avLst/>
            </a:prstGeom>
            <a:noFill/>
          </p:spPr>
          <p:txBody>
            <a:bodyPr wrap="square" lIns="0" tIns="0" rIns="0" bIns="0" rtlCol="0" anchor="ctr">
              <a:noAutofit/>
            </a:bodyPr>
            <a:lstStyle/>
            <a:p>
              <a:pPr algn="ctr"/>
              <a:r>
                <a:rPr lang="en-US" sz="1200" dirty="0">
                  <a:solidFill>
                    <a:schemeClr val="tx2"/>
                  </a:solidFill>
                </a:rPr>
                <a:t>TransArmor </a:t>
              </a:r>
              <a:br>
                <a:rPr lang="en-US" sz="1200" dirty="0">
                  <a:solidFill>
                    <a:schemeClr val="tx2"/>
                  </a:solidFill>
                </a:rPr>
              </a:br>
              <a:r>
                <a:rPr lang="en-US" sz="1200" dirty="0">
                  <a:solidFill>
                    <a:schemeClr val="tx2"/>
                  </a:solidFill>
                </a:rPr>
                <a:t>Tokenized Response</a:t>
              </a:r>
            </a:p>
          </p:txBody>
        </p:sp>
        <p:grpSp>
          <p:nvGrpSpPr>
            <p:cNvPr id="131" name="Group 130"/>
            <p:cNvGrpSpPr>
              <a:grpSpLocks noChangeAspect="1"/>
            </p:cNvGrpSpPr>
            <p:nvPr/>
          </p:nvGrpSpPr>
          <p:grpSpPr>
            <a:xfrm>
              <a:off x="9862716" y="4101486"/>
              <a:ext cx="1670959" cy="298722"/>
              <a:chOff x="341313" y="-1338263"/>
              <a:chExt cx="4217987" cy="754063"/>
            </a:xfrm>
            <a:solidFill>
              <a:schemeClr val="tx2"/>
            </a:solidFill>
          </p:grpSpPr>
          <p:sp>
            <p:nvSpPr>
              <p:cNvPr id="132" name="Rectangle 5"/>
              <p:cNvSpPr>
                <a:spLocks noChangeArrowheads="1"/>
              </p:cNvSpPr>
              <p:nvPr/>
            </p:nvSpPr>
            <p:spPr bwMode="auto">
              <a:xfrm>
                <a:off x="893763" y="-1128713"/>
                <a:ext cx="123825"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3" name="Freeform 6"/>
              <p:cNvSpPr>
                <a:spLocks/>
              </p:cNvSpPr>
              <p:nvPr/>
            </p:nvSpPr>
            <p:spPr bwMode="auto">
              <a:xfrm>
                <a:off x="1089025" y="-1139825"/>
                <a:ext cx="293687" cy="544513"/>
              </a:xfrm>
              <a:custGeom>
                <a:avLst/>
                <a:gdLst>
                  <a:gd name="T0" fmla="*/ 78 w 78"/>
                  <a:gd name="T1" fmla="*/ 33 h 143"/>
                  <a:gd name="T2" fmla="*/ 74 w 78"/>
                  <a:gd name="T3" fmla="*/ 32 h 143"/>
                  <a:gd name="T4" fmla="*/ 64 w 78"/>
                  <a:gd name="T5" fmla="*/ 32 h 143"/>
                  <a:gd name="T6" fmla="*/ 32 w 78"/>
                  <a:gd name="T7" fmla="*/ 67 h 143"/>
                  <a:gd name="T8" fmla="*/ 32 w 78"/>
                  <a:gd name="T9" fmla="*/ 143 h 143"/>
                  <a:gd name="T10" fmla="*/ 0 w 78"/>
                  <a:gd name="T11" fmla="*/ 143 h 143"/>
                  <a:gd name="T12" fmla="*/ 0 w 78"/>
                  <a:gd name="T13" fmla="*/ 3 h 143"/>
                  <a:gd name="T14" fmla="*/ 32 w 78"/>
                  <a:gd name="T15" fmla="*/ 3 h 143"/>
                  <a:gd name="T16" fmla="*/ 32 w 78"/>
                  <a:gd name="T17" fmla="*/ 22 h 143"/>
                  <a:gd name="T18" fmla="*/ 70 w 78"/>
                  <a:gd name="T19" fmla="*/ 0 h 143"/>
                  <a:gd name="T20" fmla="*/ 78 w 78"/>
                  <a:gd name="T21" fmla="*/ 1 h 143"/>
                  <a:gd name="T22" fmla="*/ 78 w 78"/>
                  <a:gd name="T23"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3">
                    <a:moveTo>
                      <a:pt x="78" y="33"/>
                    </a:moveTo>
                    <a:cubicBezTo>
                      <a:pt x="78" y="33"/>
                      <a:pt x="76" y="33"/>
                      <a:pt x="74" y="32"/>
                    </a:cubicBezTo>
                    <a:cubicBezTo>
                      <a:pt x="71" y="32"/>
                      <a:pt x="67" y="32"/>
                      <a:pt x="64" y="32"/>
                    </a:cubicBezTo>
                    <a:cubicBezTo>
                      <a:pt x="48" y="32"/>
                      <a:pt x="32" y="40"/>
                      <a:pt x="32" y="67"/>
                    </a:cubicBezTo>
                    <a:cubicBezTo>
                      <a:pt x="32" y="143"/>
                      <a:pt x="32" y="143"/>
                      <a:pt x="32" y="143"/>
                    </a:cubicBezTo>
                    <a:cubicBezTo>
                      <a:pt x="0" y="143"/>
                      <a:pt x="0" y="143"/>
                      <a:pt x="0" y="143"/>
                    </a:cubicBezTo>
                    <a:cubicBezTo>
                      <a:pt x="0" y="3"/>
                      <a:pt x="0" y="3"/>
                      <a:pt x="0" y="3"/>
                    </a:cubicBezTo>
                    <a:cubicBezTo>
                      <a:pt x="32" y="3"/>
                      <a:pt x="32" y="3"/>
                      <a:pt x="32" y="3"/>
                    </a:cubicBezTo>
                    <a:cubicBezTo>
                      <a:pt x="32" y="22"/>
                      <a:pt x="32" y="22"/>
                      <a:pt x="32" y="22"/>
                    </a:cubicBezTo>
                    <a:cubicBezTo>
                      <a:pt x="38" y="12"/>
                      <a:pt x="52" y="0"/>
                      <a:pt x="70" y="0"/>
                    </a:cubicBezTo>
                    <a:cubicBezTo>
                      <a:pt x="73" y="0"/>
                      <a:pt x="76" y="0"/>
                      <a:pt x="78" y="1"/>
                    </a:cubicBezTo>
                    <a:lnTo>
                      <a:pt x="7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4" name="Freeform 7"/>
              <p:cNvSpPr>
                <a:spLocks/>
              </p:cNvSpPr>
              <p:nvPr/>
            </p:nvSpPr>
            <p:spPr bwMode="auto">
              <a:xfrm>
                <a:off x="1393825" y="-1139825"/>
                <a:ext cx="412750" cy="555625"/>
              </a:xfrm>
              <a:custGeom>
                <a:avLst/>
                <a:gdLst>
                  <a:gd name="T0" fmla="*/ 86 w 110"/>
                  <a:gd name="T1" fmla="*/ 40 h 146"/>
                  <a:gd name="T2" fmla="*/ 58 w 110"/>
                  <a:gd name="T3" fmla="*/ 28 h 146"/>
                  <a:gd name="T4" fmla="*/ 38 w 110"/>
                  <a:gd name="T5" fmla="*/ 42 h 146"/>
                  <a:gd name="T6" fmla="*/ 61 w 110"/>
                  <a:gd name="T7" fmla="*/ 61 h 146"/>
                  <a:gd name="T8" fmla="*/ 110 w 110"/>
                  <a:gd name="T9" fmla="*/ 105 h 146"/>
                  <a:gd name="T10" fmla="*/ 56 w 110"/>
                  <a:gd name="T11" fmla="*/ 146 h 146"/>
                  <a:gd name="T12" fmla="*/ 0 w 110"/>
                  <a:gd name="T13" fmla="*/ 126 h 146"/>
                  <a:gd name="T14" fmla="*/ 18 w 110"/>
                  <a:gd name="T15" fmla="*/ 101 h 146"/>
                  <a:gd name="T16" fmla="*/ 56 w 110"/>
                  <a:gd name="T17" fmla="*/ 118 h 146"/>
                  <a:gd name="T18" fmla="*/ 77 w 110"/>
                  <a:gd name="T19" fmla="*/ 104 h 146"/>
                  <a:gd name="T20" fmla="*/ 51 w 110"/>
                  <a:gd name="T21" fmla="*/ 86 h 146"/>
                  <a:gd name="T22" fmla="*/ 6 w 110"/>
                  <a:gd name="T23" fmla="*/ 41 h 146"/>
                  <a:gd name="T24" fmla="*/ 58 w 110"/>
                  <a:gd name="T25" fmla="*/ 0 h 146"/>
                  <a:gd name="T26" fmla="*/ 103 w 110"/>
                  <a:gd name="T27" fmla="*/ 16 h 146"/>
                  <a:gd name="T28" fmla="*/ 86 w 110"/>
                  <a:gd name="T29"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46">
                    <a:moveTo>
                      <a:pt x="86" y="40"/>
                    </a:moveTo>
                    <a:cubicBezTo>
                      <a:pt x="79" y="33"/>
                      <a:pt x="67" y="28"/>
                      <a:pt x="58" y="28"/>
                    </a:cubicBezTo>
                    <a:cubicBezTo>
                      <a:pt x="45" y="28"/>
                      <a:pt x="38" y="35"/>
                      <a:pt x="38" y="42"/>
                    </a:cubicBezTo>
                    <a:cubicBezTo>
                      <a:pt x="38" y="49"/>
                      <a:pt x="41" y="56"/>
                      <a:pt x="61" y="61"/>
                    </a:cubicBezTo>
                    <a:cubicBezTo>
                      <a:pt x="97" y="70"/>
                      <a:pt x="110" y="81"/>
                      <a:pt x="110" y="105"/>
                    </a:cubicBezTo>
                    <a:cubicBezTo>
                      <a:pt x="110" y="129"/>
                      <a:pt x="93" y="146"/>
                      <a:pt x="56" y="146"/>
                    </a:cubicBezTo>
                    <a:cubicBezTo>
                      <a:pt x="35" y="146"/>
                      <a:pt x="16" y="140"/>
                      <a:pt x="0" y="126"/>
                    </a:cubicBezTo>
                    <a:cubicBezTo>
                      <a:pt x="18" y="101"/>
                      <a:pt x="18" y="101"/>
                      <a:pt x="18" y="101"/>
                    </a:cubicBezTo>
                    <a:cubicBezTo>
                      <a:pt x="29" y="113"/>
                      <a:pt x="43" y="118"/>
                      <a:pt x="56" y="118"/>
                    </a:cubicBezTo>
                    <a:cubicBezTo>
                      <a:pt x="70" y="118"/>
                      <a:pt x="77" y="112"/>
                      <a:pt x="77" y="104"/>
                    </a:cubicBezTo>
                    <a:cubicBezTo>
                      <a:pt x="77" y="97"/>
                      <a:pt x="71" y="91"/>
                      <a:pt x="51" y="86"/>
                    </a:cubicBezTo>
                    <a:cubicBezTo>
                      <a:pt x="17" y="77"/>
                      <a:pt x="6" y="63"/>
                      <a:pt x="6" y="41"/>
                    </a:cubicBezTo>
                    <a:cubicBezTo>
                      <a:pt x="6" y="23"/>
                      <a:pt x="20" y="0"/>
                      <a:pt x="58" y="0"/>
                    </a:cubicBezTo>
                    <a:cubicBezTo>
                      <a:pt x="75" y="0"/>
                      <a:pt x="91" y="6"/>
                      <a:pt x="103" y="16"/>
                    </a:cubicBezTo>
                    <a:lnTo>
                      <a:pt x="86"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5" name="Freeform 8"/>
              <p:cNvSpPr>
                <a:spLocks/>
              </p:cNvSpPr>
              <p:nvPr/>
            </p:nvSpPr>
            <p:spPr bwMode="auto">
              <a:xfrm>
                <a:off x="1825625" y="-1239838"/>
                <a:ext cx="354012" cy="655638"/>
              </a:xfrm>
              <a:custGeom>
                <a:avLst/>
                <a:gdLst>
                  <a:gd name="T0" fmla="*/ 83 w 94"/>
                  <a:gd name="T1" fmla="*/ 140 h 172"/>
                  <a:gd name="T2" fmla="*/ 94 w 94"/>
                  <a:gd name="T3" fmla="*/ 166 h 172"/>
                  <a:gd name="T4" fmla="*/ 66 w 94"/>
                  <a:gd name="T5" fmla="*/ 172 h 172"/>
                  <a:gd name="T6" fmla="*/ 20 w 94"/>
                  <a:gd name="T7" fmla="*/ 126 h 172"/>
                  <a:gd name="T8" fmla="*/ 20 w 94"/>
                  <a:gd name="T9" fmla="*/ 57 h 172"/>
                  <a:gd name="T10" fmla="*/ 0 w 94"/>
                  <a:gd name="T11" fmla="*/ 57 h 172"/>
                  <a:gd name="T12" fmla="*/ 0 w 94"/>
                  <a:gd name="T13" fmla="*/ 29 h 172"/>
                  <a:gd name="T14" fmla="*/ 20 w 94"/>
                  <a:gd name="T15" fmla="*/ 29 h 172"/>
                  <a:gd name="T16" fmla="*/ 20 w 94"/>
                  <a:gd name="T17" fmla="*/ 0 h 172"/>
                  <a:gd name="T18" fmla="*/ 52 w 94"/>
                  <a:gd name="T19" fmla="*/ 0 h 172"/>
                  <a:gd name="T20" fmla="*/ 52 w 94"/>
                  <a:gd name="T21" fmla="*/ 29 h 172"/>
                  <a:gd name="T22" fmla="*/ 84 w 94"/>
                  <a:gd name="T23" fmla="*/ 29 h 172"/>
                  <a:gd name="T24" fmla="*/ 84 w 94"/>
                  <a:gd name="T25" fmla="*/ 57 h 172"/>
                  <a:gd name="T26" fmla="*/ 52 w 94"/>
                  <a:gd name="T27" fmla="*/ 57 h 172"/>
                  <a:gd name="T28" fmla="*/ 52 w 94"/>
                  <a:gd name="T29" fmla="*/ 126 h 172"/>
                  <a:gd name="T30" fmla="*/ 68 w 94"/>
                  <a:gd name="T31" fmla="*/ 144 h 172"/>
                  <a:gd name="T32" fmla="*/ 83 w 94"/>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72">
                    <a:moveTo>
                      <a:pt x="83" y="140"/>
                    </a:moveTo>
                    <a:cubicBezTo>
                      <a:pt x="94" y="166"/>
                      <a:pt x="94" y="166"/>
                      <a:pt x="94" y="166"/>
                    </a:cubicBezTo>
                    <a:cubicBezTo>
                      <a:pt x="87" y="170"/>
                      <a:pt x="76" y="172"/>
                      <a:pt x="66" y="172"/>
                    </a:cubicBezTo>
                    <a:cubicBezTo>
                      <a:pt x="35" y="172"/>
                      <a:pt x="20" y="156"/>
                      <a:pt x="20" y="126"/>
                    </a:cubicBezTo>
                    <a:cubicBezTo>
                      <a:pt x="20" y="57"/>
                      <a:pt x="20" y="57"/>
                      <a:pt x="20" y="57"/>
                    </a:cubicBezTo>
                    <a:cubicBezTo>
                      <a:pt x="0" y="57"/>
                      <a:pt x="0" y="57"/>
                      <a:pt x="0" y="57"/>
                    </a:cubicBezTo>
                    <a:cubicBezTo>
                      <a:pt x="0" y="29"/>
                      <a:pt x="0" y="29"/>
                      <a:pt x="0" y="29"/>
                    </a:cubicBezTo>
                    <a:cubicBezTo>
                      <a:pt x="20" y="29"/>
                      <a:pt x="20" y="29"/>
                      <a:pt x="20" y="29"/>
                    </a:cubicBezTo>
                    <a:cubicBezTo>
                      <a:pt x="20" y="0"/>
                      <a:pt x="20" y="0"/>
                      <a:pt x="20"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6" name="Freeform 9"/>
              <p:cNvSpPr>
                <a:spLocks/>
              </p:cNvSpPr>
              <p:nvPr/>
            </p:nvSpPr>
            <p:spPr bwMode="auto">
              <a:xfrm>
                <a:off x="3529013" y="-1239838"/>
                <a:ext cx="349250" cy="655638"/>
              </a:xfrm>
              <a:custGeom>
                <a:avLst/>
                <a:gdLst>
                  <a:gd name="T0" fmla="*/ 83 w 93"/>
                  <a:gd name="T1" fmla="*/ 140 h 172"/>
                  <a:gd name="T2" fmla="*/ 93 w 93"/>
                  <a:gd name="T3" fmla="*/ 166 h 172"/>
                  <a:gd name="T4" fmla="*/ 66 w 93"/>
                  <a:gd name="T5" fmla="*/ 172 h 172"/>
                  <a:gd name="T6" fmla="*/ 19 w 93"/>
                  <a:gd name="T7" fmla="*/ 126 h 172"/>
                  <a:gd name="T8" fmla="*/ 19 w 93"/>
                  <a:gd name="T9" fmla="*/ 57 h 172"/>
                  <a:gd name="T10" fmla="*/ 0 w 93"/>
                  <a:gd name="T11" fmla="*/ 57 h 172"/>
                  <a:gd name="T12" fmla="*/ 0 w 93"/>
                  <a:gd name="T13" fmla="*/ 29 h 172"/>
                  <a:gd name="T14" fmla="*/ 19 w 93"/>
                  <a:gd name="T15" fmla="*/ 29 h 172"/>
                  <a:gd name="T16" fmla="*/ 19 w 93"/>
                  <a:gd name="T17" fmla="*/ 0 h 172"/>
                  <a:gd name="T18" fmla="*/ 52 w 93"/>
                  <a:gd name="T19" fmla="*/ 0 h 172"/>
                  <a:gd name="T20" fmla="*/ 52 w 93"/>
                  <a:gd name="T21" fmla="*/ 29 h 172"/>
                  <a:gd name="T22" fmla="*/ 84 w 93"/>
                  <a:gd name="T23" fmla="*/ 29 h 172"/>
                  <a:gd name="T24" fmla="*/ 84 w 93"/>
                  <a:gd name="T25" fmla="*/ 57 h 172"/>
                  <a:gd name="T26" fmla="*/ 52 w 93"/>
                  <a:gd name="T27" fmla="*/ 57 h 172"/>
                  <a:gd name="T28" fmla="*/ 52 w 93"/>
                  <a:gd name="T29" fmla="*/ 126 h 172"/>
                  <a:gd name="T30" fmla="*/ 68 w 93"/>
                  <a:gd name="T31" fmla="*/ 144 h 172"/>
                  <a:gd name="T32" fmla="*/ 83 w 93"/>
                  <a:gd name="T33"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72">
                    <a:moveTo>
                      <a:pt x="83" y="140"/>
                    </a:moveTo>
                    <a:cubicBezTo>
                      <a:pt x="93" y="166"/>
                      <a:pt x="93" y="166"/>
                      <a:pt x="93" y="166"/>
                    </a:cubicBezTo>
                    <a:cubicBezTo>
                      <a:pt x="87" y="170"/>
                      <a:pt x="76" y="172"/>
                      <a:pt x="66" y="172"/>
                    </a:cubicBezTo>
                    <a:cubicBezTo>
                      <a:pt x="35" y="172"/>
                      <a:pt x="19" y="156"/>
                      <a:pt x="19" y="126"/>
                    </a:cubicBezTo>
                    <a:cubicBezTo>
                      <a:pt x="19" y="57"/>
                      <a:pt x="19" y="57"/>
                      <a:pt x="19" y="57"/>
                    </a:cubicBezTo>
                    <a:cubicBezTo>
                      <a:pt x="0" y="57"/>
                      <a:pt x="0" y="57"/>
                      <a:pt x="0" y="57"/>
                    </a:cubicBezTo>
                    <a:cubicBezTo>
                      <a:pt x="0" y="29"/>
                      <a:pt x="0" y="29"/>
                      <a:pt x="0" y="29"/>
                    </a:cubicBezTo>
                    <a:cubicBezTo>
                      <a:pt x="19" y="29"/>
                      <a:pt x="19" y="29"/>
                      <a:pt x="19" y="29"/>
                    </a:cubicBezTo>
                    <a:cubicBezTo>
                      <a:pt x="19" y="0"/>
                      <a:pt x="19" y="0"/>
                      <a:pt x="19" y="0"/>
                    </a:cubicBezTo>
                    <a:cubicBezTo>
                      <a:pt x="52" y="0"/>
                      <a:pt x="52" y="0"/>
                      <a:pt x="52" y="0"/>
                    </a:cubicBezTo>
                    <a:cubicBezTo>
                      <a:pt x="52" y="29"/>
                      <a:pt x="52" y="29"/>
                      <a:pt x="52" y="29"/>
                    </a:cubicBezTo>
                    <a:cubicBezTo>
                      <a:pt x="84" y="29"/>
                      <a:pt x="84" y="29"/>
                      <a:pt x="84" y="29"/>
                    </a:cubicBezTo>
                    <a:cubicBezTo>
                      <a:pt x="84" y="57"/>
                      <a:pt x="84" y="57"/>
                      <a:pt x="84" y="57"/>
                    </a:cubicBezTo>
                    <a:cubicBezTo>
                      <a:pt x="52" y="57"/>
                      <a:pt x="52" y="57"/>
                      <a:pt x="52" y="57"/>
                    </a:cubicBezTo>
                    <a:cubicBezTo>
                      <a:pt x="52" y="126"/>
                      <a:pt x="52" y="126"/>
                      <a:pt x="52" y="126"/>
                    </a:cubicBezTo>
                    <a:cubicBezTo>
                      <a:pt x="52" y="138"/>
                      <a:pt x="58" y="144"/>
                      <a:pt x="68" y="144"/>
                    </a:cubicBezTo>
                    <a:cubicBezTo>
                      <a:pt x="74" y="144"/>
                      <a:pt x="78" y="143"/>
                      <a:pt x="83"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7" name="Freeform 10"/>
              <p:cNvSpPr>
                <a:spLocks noEditPoints="1"/>
              </p:cNvSpPr>
              <p:nvPr/>
            </p:nvSpPr>
            <p:spPr bwMode="auto">
              <a:xfrm>
                <a:off x="3017838" y="-1139825"/>
                <a:ext cx="481012" cy="555625"/>
              </a:xfrm>
              <a:custGeom>
                <a:avLst/>
                <a:gdLst>
                  <a:gd name="T0" fmla="*/ 13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5 w 128"/>
                  <a:gd name="T19" fmla="*/ 54 h 146"/>
                  <a:gd name="T20" fmla="*/ 96 w 128"/>
                  <a:gd name="T21" fmla="*/ 60 h 146"/>
                  <a:gd name="T22" fmla="*/ 96 w 128"/>
                  <a:gd name="T23" fmla="*/ 58 h 146"/>
                  <a:gd name="T24" fmla="*/ 61 w 128"/>
                  <a:gd name="T25" fmla="*/ 29 h 146"/>
                  <a:gd name="T26" fmla="*/ 25 w 128"/>
                  <a:gd name="T27" fmla="*/ 39 h 146"/>
                  <a:gd name="T28" fmla="*/ 13 w 128"/>
                  <a:gd name="T29" fmla="*/ 13 h 146"/>
                  <a:gd name="T30" fmla="*/ 61 w 128"/>
                  <a:gd name="T31" fmla="*/ 121 h 146"/>
                  <a:gd name="T32" fmla="*/ 95 w 128"/>
                  <a:gd name="T33" fmla="*/ 85 h 146"/>
                  <a:gd name="T34" fmla="*/ 60 w 128"/>
                  <a:gd name="T35" fmla="*/ 79 h 146"/>
                  <a:gd name="T36" fmla="*/ 30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3" y="13"/>
                    </a:moveTo>
                    <a:cubicBezTo>
                      <a:pt x="13" y="13"/>
                      <a:pt x="16" y="12"/>
                      <a:pt x="18" y="10"/>
                    </a:cubicBezTo>
                    <a:cubicBezTo>
                      <a:pt x="31" y="4"/>
                      <a:pt x="47" y="0"/>
                      <a:pt x="62" y="0"/>
                    </a:cubicBezTo>
                    <a:cubicBezTo>
                      <a:pt x="106"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8" y="146"/>
                      <a:pt x="0" y="128"/>
                      <a:pt x="0" y="101"/>
                    </a:cubicBezTo>
                    <a:cubicBezTo>
                      <a:pt x="0" y="73"/>
                      <a:pt x="20" y="54"/>
                      <a:pt x="55" y="54"/>
                    </a:cubicBezTo>
                    <a:cubicBezTo>
                      <a:pt x="71" y="54"/>
                      <a:pt x="87" y="57"/>
                      <a:pt x="96" y="60"/>
                    </a:cubicBezTo>
                    <a:cubicBezTo>
                      <a:pt x="96" y="58"/>
                      <a:pt x="96" y="58"/>
                      <a:pt x="96" y="58"/>
                    </a:cubicBezTo>
                    <a:cubicBezTo>
                      <a:pt x="96" y="38"/>
                      <a:pt x="86" y="29"/>
                      <a:pt x="61" y="29"/>
                    </a:cubicBezTo>
                    <a:cubicBezTo>
                      <a:pt x="48" y="29"/>
                      <a:pt x="36" y="33"/>
                      <a:pt x="25" y="39"/>
                    </a:cubicBezTo>
                    <a:lnTo>
                      <a:pt x="13" y="13"/>
                    </a:lnTo>
                    <a:close/>
                    <a:moveTo>
                      <a:pt x="61" y="121"/>
                    </a:moveTo>
                    <a:cubicBezTo>
                      <a:pt x="78" y="121"/>
                      <a:pt x="95" y="105"/>
                      <a:pt x="95" y="85"/>
                    </a:cubicBezTo>
                    <a:cubicBezTo>
                      <a:pt x="86" y="81"/>
                      <a:pt x="72" y="79"/>
                      <a:pt x="60" y="79"/>
                    </a:cubicBezTo>
                    <a:cubicBezTo>
                      <a:pt x="40" y="79"/>
                      <a:pt x="30" y="90"/>
                      <a:pt x="30" y="101"/>
                    </a:cubicBezTo>
                    <a:cubicBezTo>
                      <a:pt x="30" y="114"/>
                      <a:pt x="43"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8" name="Freeform 11"/>
              <p:cNvSpPr>
                <a:spLocks noEditPoints="1"/>
              </p:cNvSpPr>
              <p:nvPr/>
            </p:nvSpPr>
            <p:spPr bwMode="auto">
              <a:xfrm>
                <a:off x="3889375" y="-1139825"/>
                <a:ext cx="481012" cy="555625"/>
              </a:xfrm>
              <a:custGeom>
                <a:avLst/>
                <a:gdLst>
                  <a:gd name="T0" fmla="*/ 14 w 128"/>
                  <a:gd name="T1" fmla="*/ 13 h 146"/>
                  <a:gd name="T2" fmla="*/ 18 w 128"/>
                  <a:gd name="T3" fmla="*/ 10 h 146"/>
                  <a:gd name="T4" fmla="*/ 62 w 128"/>
                  <a:gd name="T5" fmla="*/ 0 h 146"/>
                  <a:gd name="T6" fmla="*/ 128 w 128"/>
                  <a:gd name="T7" fmla="*/ 57 h 146"/>
                  <a:gd name="T8" fmla="*/ 128 w 128"/>
                  <a:gd name="T9" fmla="*/ 143 h 146"/>
                  <a:gd name="T10" fmla="*/ 95 w 128"/>
                  <a:gd name="T11" fmla="*/ 143 h 146"/>
                  <a:gd name="T12" fmla="*/ 95 w 128"/>
                  <a:gd name="T13" fmla="*/ 127 h 146"/>
                  <a:gd name="T14" fmla="*/ 53 w 128"/>
                  <a:gd name="T15" fmla="*/ 146 h 146"/>
                  <a:gd name="T16" fmla="*/ 0 w 128"/>
                  <a:gd name="T17" fmla="*/ 101 h 146"/>
                  <a:gd name="T18" fmla="*/ 56 w 128"/>
                  <a:gd name="T19" fmla="*/ 54 h 146"/>
                  <a:gd name="T20" fmla="*/ 96 w 128"/>
                  <a:gd name="T21" fmla="*/ 60 h 146"/>
                  <a:gd name="T22" fmla="*/ 96 w 128"/>
                  <a:gd name="T23" fmla="*/ 58 h 146"/>
                  <a:gd name="T24" fmla="*/ 61 w 128"/>
                  <a:gd name="T25" fmla="*/ 29 h 146"/>
                  <a:gd name="T26" fmla="*/ 26 w 128"/>
                  <a:gd name="T27" fmla="*/ 39 h 146"/>
                  <a:gd name="T28" fmla="*/ 14 w 128"/>
                  <a:gd name="T29" fmla="*/ 13 h 146"/>
                  <a:gd name="T30" fmla="*/ 61 w 128"/>
                  <a:gd name="T31" fmla="*/ 121 h 146"/>
                  <a:gd name="T32" fmla="*/ 95 w 128"/>
                  <a:gd name="T33" fmla="*/ 85 h 146"/>
                  <a:gd name="T34" fmla="*/ 60 w 128"/>
                  <a:gd name="T35" fmla="*/ 79 h 146"/>
                  <a:gd name="T36" fmla="*/ 31 w 128"/>
                  <a:gd name="T37" fmla="*/ 101 h 146"/>
                  <a:gd name="T38" fmla="*/ 61 w 128"/>
                  <a:gd name="T39"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6">
                    <a:moveTo>
                      <a:pt x="14" y="13"/>
                    </a:moveTo>
                    <a:cubicBezTo>
                      <a:pt x="14" y="13"/>
                      <a:pt x="16" y="12"/>
                      <a:pt x="18" y="10"/>
                    </a:cubicBezTo>
                    <a:cubicBezTo>
                      <a:pt x="32" y="4"/>
                      <a:pt x="47" y="0"/>
                      <a:pt x="62" y="0"/>
                    </a:cubicBezTo>
                    <a:cubicBezTo>
                      <a:pt x="107" y="0"/>
                      <a:pt x="128" y="16"/>
                      <a:pt x="128" y="57"/>
                    </a:cubicBezTo>
                    <a:cubicBezTo>
                      <a:pt x="128" y="143"/>
                      <a:pt x="128" y="143"/>
                      <a:pt x="128" y="143"/>
                    </a:cubicBezTo>
                    <a:cubicBezTo>
                      <a:pt x="95" y="143"/>
                      <a:pt x="95" y="143"/>
                      <a:pt x="95" y="143"/>
                    </a:cubicBezTo>
                    <a:cubicBezTo>
                      <a:pt x="95" y="127"/>
                      <a:pt x="95" y="127"/>
                      <a:pt x="95" y="127"/>
                    </a:cubicBezTo>
                    <a:cubicBezTo>
                      <a:pt x="86" y="140"/>
                      <a:pt x="73" y="146"/>
                      <a:pt x="53" y="146"/>
                    </a:cubicBezTo>
                    <a:cubicBezTo>
                      <a:pt x="19" y="146"/>
                      <a:pt x="0" y="128"/>
                      <a:pt x="0" y="101"/>
                    </a:cubicBezTo>
                    <a:cubicBezTo>
                      <a:pt x="0" y="73"/>
                      <a:pt x="20" y="54"/>
                      <a:pt x="56" y="54"/>
                    </a:cubicBezTo>
                    <a:cubicBezTo>
                      <a:pt x="71" y="54"/>
                      <a:pt x="87" y="57"/>
                      <a:pt x="96" y="60"/>
                    </a:cubicBezTo>
                    <a:cubicBezTo>
                      <a:pt x="96" y="58"/>
                      <a:pt x="96" y="58"/>
                      <a:pt x="96" y="58"/>
                    </a:cubicBezTo>
                    <a:cubicBezTo>
                      <a:pt x="96" y="38"/>
                      <a:pt x="86" y="29"/>
                      <a:pt x="61" y="29"/>
                    </a:cubicBezTo>
                    <a:cubicBezTo>
                      <a:pt x="48" y="29"/>
                      <a:pt x="36" y="33"/>
                      <a:pt x="26" y="39"/>
                    </a:cubicBezTo>
                    <a:lnTo>
                      <a:pt x="14" y="13"/>
                    </a:lnTo>
                    <a:close/>
                    <a:moveTo>
                      <a:pt x="61" y="121"/>
                    </a:moveTo>
                    <a:cubicBezTo>
                      <a:pt x="79" y="121"/>
                      <a:pt x="95" y="105"/>
                      <a:pt x="95" y="85"/>
                    </a:cubicBezTo>
                    <a:cubicBezTo>
                      <a:pt x="86" y="81"/>
                      <a:pt x="72" y="79"/>
                      <a:pt x="60" y="79"/>
                    </a:cubicBezTo>
                    <a:cubicBezTo>
                      <a:pt x="40" y="79"/>
                      <a:pt x="31" y="90"/>
                      <a:pt x="31" y="101"/>
                    </a:cubicBezTo>
                    <a:cubicBezTo>
                      <a:pt x="31" y="114"/>
                      <a:pt x="44" y="121"/>
                      <a:pt x="61"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39" name="Freeform 12"/>
              <p:cNvSpPr>
                <a:spLocks noEditPoints="1"/>
              </p:cNvSpPr>
              <p:nvPr/>
            </p:nvSpPr>
            <p:spPr bwMode="auto">
              <a:xfrm>
                <a:off x="2347913" y="-1338263"/>
                <a:ext cx="665162" cy="746125"/>
              </a:xfrm>
              <a:custGeom>
                <a:avLst/>
                <a:gdLst>
                  <a:gd name="T0" fmla="*/ 0 w 177"/>
                  <a:gd name="T1" fmla="*/ 0 h 196"/>
                  <a:gd name="T2" fmla="*/ 73 w 177"/>
                  <a:gd name="T3" fmla="*/ 0 h 196"/>
                  <a:gd name="T4" fmla="*/ 177 w 177"/>
                  <a:gd name="T5" fmla="*/ 97 h 196"/>
                  <a:gd name="T6" fmla="*/ 177 w 177"/>
                  <a:gd name="T7" fmla="*/ 98 h 196"/>
                  <a:gd name="T8" fmla="*/ 73 w 177"/>
                  <a:gd name="T9" fmla="*/ 196 h 196"/>
                  <a:gd name="T10" fmla="*/ 0 w 177"/>
                  <a:gd name="T11" fmla="*/ 196 h 196"/>
                  <a:gd name="T12" fmla="*/ 0 w 177"/>
                  <a:gd name="T13" fmla="*/ 0 h 196"/>
                  <a:gd name="T14" fmla="*/ 73 w 177"/>
                  <a:gd name="T15" fmla="*/ 164 h 196"/>
                  <a:gd name="T16" fmla="*/ 141 w 177"/>
                  <a:gd name="T17" fmla="*/ 98 h 196"/>
                  <a:gd name="T18" fmla="*/ 141 w 177"/>
                  <a:gd name="T19" fmla="*/ 98 h 196"/>
                  <a:gd name="T20" fmla="*/ 73 w 177"/>
                  <a:gd name="T21" fmla="*/ 31 h 196"/>
                  <a:gd name="T22" fmla="*/ 34 w 177"/>
                  <a:gd name="T23" fmla="*/ 31 h 196"/>
                  <a:gd name="T24" fmla="*/ 34 w 177"/>
                  <a:gd name="T25" fmla="*/ 164 h 196"/>
                  <a:gd name="T26" fmla="*/ 73 w 177"/>
                  <a:gd name="T27"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96">
                    <a:moveTo>
                      <a:pt x="0" y="0"/>
                    </a:moveTo>
                    <a:cubicBezTo>
                      <a:pt x="73" y="0"/>
                      <a:pt x="73" y="0"/>
                      <a:pt x="73" y="0"/>
                    </a:cubicBezTo>
                    <a:cubicBezTo>
                      <a:pt x="135" y="0"/>
                      <a:pt x="177" y="42"/>
                      <a:pt x="177" y="97"/>
                    </a:cubicBezTo>
                    <a:cubicBezTo>
                      <a:pt x="177" y="98"/>
                      <a:pt x="177" y="98"/>
                      <a:pt x="177" y="98"/>
                    </a:cubicBezTo>
                    <a:cubicBezTo>
                      <a:pt x="177" y="153"/>
                      <a:pt x="135" y="196"/>
                      <a:pt x="73" y="196"/>
                    </a:cubicBezTo>
                    <a:cubicBezTo>
                      <a:pt x="0" y="196"/>
                      <a:pt x="0" y="196"/>
                      <a:pt x="0" y="196"/>
                    </a:cubicBezTo>
                    <a:lnTo>
                      <a:pt x="0" y="0"/>
                    </a:lnTo>
                    <a:close/>
                    <a:moveTo>
                      <a:pt x="73" y="164"/>
                    </a:moveTo>
                    <a:cubicBezTo>
                      <a:pt x="114" y="164"/>
                      <a:pt x="141" y="137"/>
                      <a:pt x="141" y="98"/>
                    </a:cubicBezTo>
                    <a:cubicBezTo>
                      <a:pt x="141" y="98"/>
                      <a:pt x="141" y="98"/>
                      <a:pt x="141" y="98"/>
                    </a:cubicBezTo>
                    <a:cubicBezTo>
                      <a:pt x="141" y="59"/>
                      <a:pt x="114" y="31"/>
                      <a:pt x="73" y="31"/>
                    </a:cubicBezTo>
                    <a:cubicBezTo>
                      <a:pt x="34" y="31"/>
                      <a:pt x="34" y="31"/>
                      <a:pt x="34" y="31"/>
                    </a:cubicBezTo>
                    <a:cubicBezTo>
                      <a:pt x="34" y="164"/>
                      <a:pt x="34" y="164"/>
                      <a:pt x="34" y="164"/>
                    </a:cubicBezTo>
                    <a:lnTo>
                      <a:pt x="7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40" name="Freeform 13"/>
              <p:cNvSpPr>
                <a:spLocks/>
              </p:cNvSpPr>
              <p:nvPr/>
            </p:nvSpPr>
            <p:spPr bwMode="auto">
              <a:xfrm>
                <a:off x="341313" y="-1338263"/>
                <a:ext cx="514350" cy="746125"/>
              </a:xfrm>
              <a:custGeom>
                <a:avLst/>
                <a:gdLst>
                  <a:gd name="T0" fmla="*/ 0 w 324"/>
                  <a:gd name="T1" fmla="*/ 0 h 470"/>
                  <a:gd name="T2" fmla="*/ 324 w 324"/>
                  <a:gd name="T3" fmla="*/ 0 h 470"/>
                  <a:gd name="T4" fmla="*/ 324 w 324"/>
                  <a:gd name="T5" fmla="*/ 74 h 470"/>
                  <a:gd name="T6" fmla="*/ 80 w 324"/>
                  <a:gd name="T7" fmla="*/ 74 h 470"/>
                  <a:gd name="T8" fmla="*/ 80 w 324"/>
                  <a:gd name="T9" fmla="*/ 204 h 470"/>
                  <a:gd name="T10" fmla="*/ 293 w 324"/>
                  <a:gd name="T11" fmla="*/ 204 h 470"/>
                  <a:gd name="T12" fmla="*/ 293 w 324"/>
                  <a:gd name="T13" fmla="*/ 278 h 470"/>
                  <a:gd name="T14" fmla="*/ 80 w 324"/>
                  <a:gd name="T15" fmla="*/ 278 h 470"/>
                  <a:gd name="T16" fmla="*/ 80 w 324"/>
                  <a:gd name="T17" fmla="*/ 470 h 470"/>
                  <a:gd name="T18" fmla="*/ 0 w 324"/>
                  <a:gd name="T19" fmla="*/ 470 h 470"/>
                  <a:gd name="T20" fmla="*/ 0 w 324"/>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70">
                    <a:moveTo>
                      <a:pt x="0" y="0"/>
                    </a:moveTo>
                    <a:lnTo>
                      <a:pt x="324" y="0"/>
                    </a:lnTo>
                    <a:lnTo>
                      <a:pt x="324" y="74"/>
                    </a:lnTo>
                    <a:lnTo>
                      <a:pt x="80" y="74"/>
                    </a:lnTo>
                    <a:lnTo>
                      <a:pt x="80" y="204"/>
                    </a:lnTo>
                    <a:lnTo>
                      <a:pt x="293" y="204"/>
                    </a:lnTo>
                    <a:lnTo>
                      <a:pt x="293" y="278"/>
                    </a:lnTo>
                    <a:lnTo>
                      <a:pt x="80" y="278"/>
                    </a:lnTo>
                    <a:lnTo>
                      <a:pt x="80" y="470"/>
                    </a:lnTo>
                    <a:lnTo>
                      <a:pt x="0" y="47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141" name="Freeform 14"/>
              <p:cNvSpPr>
                <a:spLocks noEditPoints="1"/>
              </p:cNvSpPr>
              <p:nvPr/>
            </p:nvSpPr>
            <p:spPr bwMode="auto">
              <a:xfrm>
                <a:off x="4416425" y="-736600"/>
                <a:ext cx="142875" cy="144463"/>
              </a:xfrm>
              <a:custGeom>
                <a:avLst/>
                <a:gdLst>
                  <a:gd name="T0" fmla="*/ 16 w 38"/>
                  <a:gd name="T1" fmla="*/ 13 h 38"/>
                  <a:gd name="T2" fmla="*/ 16 w 38"/>
                  <a:gd name="T3" fmla="*/ 19 h 38"/>
                  <a:gd name="T4" fmla="*/ 20 w 38"/>
                  <a:gd name="T5" fmla="*/ 19 h 38"/>
                  <a:gd name="T6" fmla="*/ 23 w 38"/>
                  <a:gd name="T7" fmla="*/ 16 h 38"/>
                  <a:gd name="T8" fmla="*/ 20 w 38"/>
                  <a:gd name="T9" fmla="*/ 13 h 38"/>
                  <a:gd name="T10" fmla="*/ 16 w 38"/>
                  <a:gd name="T11" fmla="*/ 13 h 38"/>
                  <a:gd name="T12" fmla="*/ 20 w 38"/>
                  <a:gd name="T13" fmla="*/ 22 h 38"/>
                  <a:gd name="T14" fmla="*/ 16 w 38"/>
                  <a:gd name="T15" fmla="*/ 22 h 38"/>
                  <a:gd name="T16" fmla="*/ 16 w 38"/>
                  <a:gd name="T17" fmla="*/ 28 h 38"/>
                  <a:gd name="T18" fmla="*/ 12 w 38"/>
                  <a:gd name="T19" fmla="*/ 28 h 38"/>
                  <a:gd name="T20" fmla="*/ 12 w 38"/>
                  <a:gd name="T21" fmla="*/ 10 h 38"/>
                  <a:gd name="T22" fmla="*/ 20 w 38"/>
                  <a:gd name="T23" fmla="*/ 10 h 38"/>
                  <a:gd name="T24" fmla="*/ 26 w 38"/>
                  <a:gd name="T25" fmla="*/ 16 h 38"/>
                  <a:gd name="T26" fmla="*/ 23 w 38"/>
                  <a:gd name="T27" fmla="*/ 21 h 38"/>
                  <a:gd name="T28" fmla="*/ 26 w 38"/>
                  <a:gd name="T29" fmla="*/ 28 h 38"/>
                  <a:gd name="T30" fmla="*/ 23 w 38"/>
                  <a:gd name="T31" fmla="*/ 28 h 38"/>
                  <a:gd name="T32" fmla="*/ 20 w 38"/>
                  <a:gd name="T33" fmla="*/ 22 h 38"/>
                  <a:gd name="T34" fmla="*/ 19 w 38"/>
                  <a:gd name="T35" fmla="*/ 35 h 38"/>
                  <a:gd name="T36" fmla="*/ 35 w 38"/>
                  <a:gd name="T37" fmla="*/ 19 h 38"/>
                  <a:gd name="T38" fmla="*/ 19 w 38"/>
                  <a:gd name="T39" fmla="*/ 3 h 38"/>
                  <a:gd name="T40" fmla="*/ 3 w 38"/>
                  <a:gd name="T41" fmla="*/ 19 h 38"/>
                  <a:gd name="T42" fmla="*/ 19 w 38"/>
                  <a:gd name="T43" fmla="*/ 35 h 38"/>
                  <a:gd name="T44" fmla="*/ 19 w 38"/>
                  <a:gd name="T45" fmla="*/ 0 h 38"/>
                  <a:gd name="T46" fmla="*/ 38 w 38"/>
                  <a:gd name="T47" fmla="*/ 19 h 38"/>
                  <a:gd name="T48" fmla="*/ 19 w 38"/>
                  <a:gd name="T49" fmla="*/ 38 h 38"/>
                  <a:gd name="T50" fmla="*/ 0 w 38"/>
                  <a:gd name="T51" fmla="*/ 19 h 38"/>
                  <a:gd name="T52" fmla="*/ 19 w 38"/>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8">
                    <a:moveTo>
                      <a:pt x="16" y="13"/>
                    </a:moveTo>
                    <a:cubicBezTo>
                      <a:pt x="16" y="19"/>
                      <a:pt x="16" y="19"/>
                      <a:pt x="16" y="19"/>
                    </a:cubicBezTo>
                    <a:cubicBezTo>
                      <a:pt x="20" y="19"/>
                      <a:pt x="20" y="19"/>
                      <a:pt x="20" y="19"/>
                    </a:cubicBezTo>
                    <a:cubicBezTo>
                      <a:pt x="22" y="19"/>
                      <a:pt x="23" y="18"/>
                      <a:pt x="23" y="16"/>
                    </a:cubicBezTo>
                    <a:cubicBezTo>
                      <a:pt x="23" y="14"/>
                      <a:pt x="22" y="13"/>
                      <a:pt x="20" y="13"/>
                    </a:cubicBezTo>
                    <a:lnTo>
                      <a:pt x="16" y="13"/>
                    </a:lnTo>
                    <a:close/>
                    <a:moveTo>
                      <a:pt x="20" y="22"/>
                    </a:moveTo>
                    <a:cubicBezTo>
                      <a:pt x="16" y="22"/>
                      <a:pt x="16" y="22"/>
                      <a:pt x="16" y="22"/>
                    </a:cubicBezTo>
                    <a:cubicBezTo>
                      <a:pt x="16" y="28"/>
                      <a:pt x="16" y="28"/>
                      <a:pt x="16" y="28"/>
                    </a:cubicBezTo>
                    <a:cubicBezTo>
                      <a:pt x="12" y="28"/>
                      <a:pt x="12" y="28"/>
                      <a:pt x="12" y="28"/>
                    </a:cubicBezTo>
                    <a:cubicBezTo>
                      <a:pt x="12" y="10"/>
                      <a:pt x="12" y="10"/>
                      <a:pt x="12" y="10"/>
                    </a:cubicBezTo>
                    <a:cubicBezTo>
                      <a:pt x="20" y="10"/>
                      <a:pt x="20" y="10"/>
                      <a:pt x="20" y="10"/>
                    </a:cubicBezTo>
                    <a:cubicBezTo>
                      <a:pt x="23" y="10"/>
                      <a:pt x="26" y="12"/>
                      <a:pt x="26" y="16"/>
                    </a:cubicBezTo>
                    <a:cubicBezTo>
                      <a:pt x="26" y="19"/>
                      <a:pt x="25" y="21"/>
                      <a:pt x="23" y="21"/>
                    </a:cubicBezTo>
                    <a:cubicBezTo>
                      <a:pt x="26" y="28"/>
                      <a:pt x="26" y="28"/>
                      <a:pt x="26" y="28"/>
                    </a:cubicBezTo>
                    <a:cubicBezTo>
                      <a:pt x="23" y="28"/>
                      <a:pt x="23" y="28"/>
                      <a:pt x="23" y="28"/>
                    </a:cubicBezTo>
                    <a:lnTo>
                      <a:pt x="20" y="22"/>
                    </a:lnTo>
                    <a:close/>
                    <a:moveTo>
                      <a:pt x="19" y="35"/>
                    </a:moveTo>
                    <a:cubicBezTo>
                      <a:pt x="28" y="35"/>
                      <a:pt x="35" y="28"/>
                      <a:pt x="35" y="19"/>
                    </a:cubicBezTo>
                    <a:cubicBezTo>
                      <a:pt x="35" y="10"/>
                      <a:pt x="28" y="3"/>
                      <a:pt x="19" y="3"/>
                    </a:cubicBezTo>
                    <a:cubicBezTo>
                      <a:pt x="10" y="3"/>
                      <a:pt x="3" y="10"/>
                      <a:pt x="3" y="19"/>
                    </a:cubicBezTo>
                    <a:cubicBezTo>
                      <a:pt x="3" y="28"/>
                      <a:pt x="10" y="35"/>
                      <a:pt x="19" y="35"/>
                    </a:cubicBezTo>
                    <a:moveTo>
                      <a:pt x="19" y="0"/>
                    </a:moveTo>
                    <a:cubicBezTo>
                      <a:pt x="30" y="0"/>
                      <a:pt x="38" y="8"/>
                      <a:pt x="38" y="19"/>
                    </a:cubicBezTo>
                    <a:cubicBezTo>
                      <a:pt x="38" y="30"/>
                      <a:pt x="30" y="38"/>
                      <a:pt x="19" y="38"/>
                    </a:cubicBezTo>
                    <a:cubicBezTo>
                      <a:pt x="8" y="38"/>
                      <a:pt x="0" y="30"/>
                      <a:pt x="0" y="19"/>
                    </a:cubicBezTo>
                    <a:cubicBezTo>
                      <a:pt x="0" y="8"/>
                      <a:pt x="8"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grpSp>
      </p:grpSp>
      <p:grpSp>
        <p:nvGrpSpPr>
          <p:cNvPr id="167" name="Group 166"/>
          <p:cNvGrpSpPr/>
          <p:nvPr/>
        </p:nvGrpSpPr>
        <p:grpSpPr>
          <a:xfrm>
            <a:off x="608012" y="2590800"/>
            <a:ext cx="10809646" cy="3766127"/>
            <a:chOff x="655467" y="1549517"/>
            <a:chExt cx="10809646" cy="4523084"/>
          </a:xfrm>
        </p:grpSpPr>
        <p:sp>
          <p:nvSpPr>
            <p:cNvPr id="168" name="Rectangle 167"/>
            <p:cNvSpPr/>
            <p:nvPr/>
          </p:nvSpPr>
          <p:spPr>
            <a:xfrm>
              <a:off x="1759887" y="1549517"/>
              <a:ext cx="9705226" cy="149371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1759887" y="3043236"/>
              <a:ext cx="9705226" cy="1504538"/>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1759887" y="4545234"/>
              <a:ext cx="9705226" cy="152736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 Placeholder 7"/>
            <p:cNvSpPr txBox="1">
              <a:spLocks/>
            </p:cNvSpPr>
            <p:nvPr/>
          </p:nvSpPr>
          <p:spPr>
            <a:xfrm>
              <a:off x="2053817" y="1830416"/>
              <a:ext cx="4846623" cy="931919"/>
            </a:xfrm>
            <a:prstGeom prst="rect">
              <a:avLst/>
            </a:prstGeom>
          </p:spPr>
          <p:txBody>
            <a:bodyPr lIns="0" tIns="0" rIns="0" bIns="0">
              <a:normAutofit fontScale="92500" lnSpcReduction="20000"/>
            </a:bodyPr>
            <a:lstStyle>
              <a:lvl1pPr marL="168275" indent="-168275" algn="l" defTabSz="912745" rtl="0" eaLnBrk="0" fontAlgn="base" hangingPunct="0">
                <a:lnSpc>
                  <a:spcPct val="110000"/>
                </a:lnSpc>
                <a:spcBef>
                  <a:spcPts val="800"/>
                </a:spcBef>
                <a:spcAft>
                  <a:spcPct val="0"/>
                </a:spcAft>
                <a:buClr>
                  <a:schemeClr val="accent1"/>
                </a:buClr>
                <a:buSzPct val="110000"/>
                <a:buFont typeface="Wingdings" charset="2"/>
                <a:buChar char="§"/>
                <a:defRPr lang="en-US" sz="2000" b="0" kern="1200" dirty="0">
                  <a:solidFill>
                    <a:schemeClr val="tx1"/>
                  </a:solidFill>
                  <a:latin typeface="+mn-lt"/>
                  <a:ea typeface="+mn-ea"/>
                  <a:cs typeface="+mn-cs"/>
                </a:defRPr>
              </a:lvl1pPr>
              <a:lvl2pPr marL="400050" indent="-231775" algn="l" defTabSz="912745" rtl="0" eaLnBrk="0" fontAlgn="base" hangingPunct="0">
                <a:lnSpc>
                  <a:spcPct val="90000"/>
                </a:lnSpc>
                <a:spcBef>
                  <a:spcPts val="500"/>
                </a:spcBef>
                <a:spcAft>
                  <a:spcPct val="0"/>
                </a:spcAft>
                <a:buClr>
                  <a:schemeClr val="accent1"/>
                </a:buClr>
                <a:buSzPct val="100000"/>
                <a:buFont typeface="Arial" panose="020B0604020202020204" pitchFamily="34" charset="0"/>
                <a:buChar char="–"/>
                <a:tabLst/>
                <a:defRPr lang="en-US" sz="2000" b="0" kern="1200" dirty="0">
                  <a:solidFill>
                    <a:schemeClr val="tx1"/>
                  </a:solidFill>
                  <a:latin typeface="+mn-lt"/>
                  <a:ea typeface="+mn-ea"/>
                  <a:cs typeface="+mn-cs"/>
                </a:defRPr>
              </a:lvl2pPr>
              <a:lvl3pPr marL="630238"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3pPr>
              <a:lvl4pPr marL="860425"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4pPr>
              <a:lvl5pPr marL="1082675" indent="-222250"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spcBef>
                  <a:spcPts val="600"/>
                </a:spcBef>
                <a:buClr>
                  <a:schemeClr val="tx2"/>
                </a:buClr>
                <a:buNone/>
              </a:pPr>
              <a:r>
                <a:rPr lang="en-US" sz="1600" b="1" dirty="0">
                  <a:solidFill>
                    <a:schemeClr val="tx2"/>
                  </a:solidFill>
                  <a:latin typeface="Arial" charset="0"/>
                </a:rPr>
                <a:t>PKI Encryption</a:t>
              </a:r>
              <a:endParaRPr lang="en-US" sz="1600" dirty="0">
                <a:solidFill>
                  <a:schemeClr val="tx2"/>
                </a:solidFill>
              </a:endParaRPr>
            </a:p>
            <a:p>
              <a:pPr marL="174573" indent="-174573">
                <a:spcBef>
                  <a:spcPts val="600"/>
                </a:spcBef>
                <a:buClr>
                  <a:schemeClr val="tx2"/>
                </a:buClr>
                <a:buFont typeface="Wingdings" pitchFamily="2" charset="2"/>
                <a:buChar char="§"/>
              </a:pPr>
              <a:r>
                <a:rPr lang="en-US" sz="1400" dirty="0">
                  <a:solidFill>
                    <a:schemeClr val="tx1">
                      <a:lumMod val="75000"/>
                      <a:lumOff val="25000"/>
                    </a:schemeClr>
                  </a:solidFill>
                  <a:latin typeface="Arial" charset="0"/>
                </a:rPr>
                <a:t>Not a format-preserving encryption</a:t>
              </a:r>
            </a:p>
            <a:p>
              <a:pPr marL="174573" indent="-174573">
                <a:spcBef>
                  <a:spcPts val="600"/>
                </a:spcBef>
                <a:buClr>
                  <a:schemeClr val="tx2"/>
                </a:buClr>
                <a:buFont typeface="Wingdings" pitchFamily="2" charset="2"/>
                <a:buChar char="§"/>
              </a:pPr>
              <a:r>
                <a:rPr lang="en-US" sz="1400" dirty="0">
                  <a:solidFill>
                    <a:schemeClr val="tx1">
                      <a:lumMod val="75000"/>
                      <a:lumOff val="25000"/>
                    </a:schemeClr>
                  </a:solidFill>
                  <a:latin typeface="Arial" charset="0"/>
                </a:rPr>
                <a:t>Supported on a wide range of devices</a:t>
              </a:r>
            </a:p>
          </p:txBody>
        </p:sp>
        <p:sp>
          <p:nvSpPr>
            <p:cNvPr id="172" name="Text Placeholder 5"/>
            <p:cNvSpPr txBox="1">
              <a:spLocks/>
            </p:cNvSpPr>
            <p:nvPr/>
          </p:nvSpPr>
          <p:spPr>
            <a:xfrm>
              <a:off x="2053817" y="4883786"/>
              <a:ext cx="5312847" cy="850262"/>
            </a:xfrm>
            <a:prstGeom prst="rect">
              <a:avLst/>
            </a:prstGeom>
          </p:spPr>
          <p:txBody>
            <a:bodyPr lIns="0" tIns="0" rIns="0" bIns="0">
              <a:normAutofit fontScale="85000" lnSpcReduction="20000"/>
            </a:bodyPr>
            <a:lstStyle>
              <a:lvl1pPr marL="168275" indent="-168275" algn="l" defTabSz="912745" rtl="0" eaLnBrk="0" fontAlgn="base" hangingPunct="0">
                <a:lnSpc>
                  <a:spcPct val="110000"/>
                </a:lnSpc>
                <a:spcBef>
                  <a:spcPts val="800"/>
                </a:spcBef>
                <a:spcAft>
                  <a:spcPct val="0"/>
                </a:spcAft>
                <a:buClr>
                  <a:schemeClr val="accent1"/>
                </a:buClr>
                <a:buSzPct val="110000"/>
                <a:buFont typeface="Wingdings" charset="2"/>
                <a:buChar char="§"/>
                <a:defRPr lang="en-US" sz="2000" b="0" kern="1200" dirty="0">
                  <a:solidFill>
                    <a:schemeClr val="tx1"/>
                  </a:solidFill>
                  <a:latin typeface="+mn-lt"/>
                  <a:ea typeface="+mn-ea"/>
                  <a:cs typeface="+mn-cs"/>
                </a:defRPr>
              </a:lvl1pPr>
              <a:lvl2pPr marL="400050" indent="-231775" algn="l" defTabSz="912745" rtl="0" eaLnBrk="0" fontAlgn="base" hangingPunct="0">
                <a:lnSpc>
                  <a:spcPct val="90000"/>
                </a:lnSpc>
                <a:spcBef>
                  <a:spcPts val="500"/>
                </a:spcBef>
                <a:spcAft>
                  <a:spcPct val="0"/>
                </a:spcAft>
                <a:buClr>
                  <a:schemeClr val="accent1"/>
                </a:buClr>
                <a:buSzPct val="100000"/>
                <a:buFont typeface="Arial" panose="020B0604020202020204" pitchFamily="34" charset="0"/>
                <a:buChar char="–"/>
                <a:tabLst/>
                <a:defRPr lang="en-US" sz="2000" b="0" kern="1200" dirty="0">
                  <a:solidFill>
                    <a:schemeClr val="tx1"/>
                  </a:solidFill>
                  <a:latin typeface="+mn-lt"/>
                  <a:ea typeface="+mn-ea"/>
                  <a:cs typeface="+mn-cs"/>
                </a:defRPr>
              </a:lvl2pPr>
              <a:lvl3pPr marL="630238"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3pPr>
              <a:lvl4pPr marL="860425"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4pPr>
              <a:lvl5pPr marL="1082675" indent="-222250"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spcBef>
                  <a:spcPts val="600"/>
                </a:spcBef>
                <a:buClr>
                  <a:schemeClr val="tx2"/>
                </a:buClr>
                <a:buNone/>
              </a:pPr>
              <a:r>
                <a:rPr lang="en-US" sz="1699" b="1" dirty="0">
                  <a:solidFill>
                    <a:schemeClr val="tx2"/>
                  </a:solidFill>
                  <a:latin typeface="Arial" charset="0"/>
                </a:rPr>
                <a:t>Triple DES DUKPT Encryption</a:t>
              </a:r>
            </a:p>
            <a:p>
              <a:pPr marL="174573" indent="-174573">
                <a:spcBef>
                  <a:spcPts val="600"/>
                </a:spcBef>
                <a:buClr>
                  <a:schemeClr val="tx2"/>
                </a:buClr>
                <a:buFont typeface="Wingdings" pitchFamily="2" charset="2"/>
                <a:buChar char="§"/>
              </a:pPr>
              <a:r>
                <a:rPr lang="en-US" sz="1500" dirty="0">
                  <a:solidFill>
                    <a:schemeClr val="tx1">
                      <a:lumMod val="75000"/>
                      <a:lumOff val="25000"/>
                    </a:schemeClr>
                  </a:solidFill>
                  <a:latin typeface="Arial" charset="0"/>
                </a:rPr>
                <a:t>Not a format preserving encryption</a:t>
              </a:r>
            </a:p>
            <a:p>
              <a:pPr marL="174573" indent="-174573">
                <a:spcBef>
                  <a:spcPts val="600"/>
                </a:spcBef>
                <a:buClr>
                  <a:schemeClr val="tx2"/>
                </a:buClr>
                <a:buFont typeface="Wingdings" pitchFamily="2" charset="2"/>
                <a:buChar char="§"/>
              </a:pPr>
              <a:r>
                <a:rPr lang="en-US" sz="1500" dirty="0">
                  <a:solidFill>
                    <a:schemeClr val="tx1">
                      <a:lumMod val="75000"/>
                      <a:lumOff val="25000"/>
                    </a:schemeClr>
                  </a:solidFill>
                  <a:latin typeface="Arial" charset="0"/>
                </a:rPr>
                <a:t>Near universal device support</a:t>
              </a:r>
            </a:p>
          </p:txBody>
        </p:sp>
        <p:sp>
          <p:nvSpPr>
            <p:cNvPr id="173" name="Text Placeholder 6"/>
            <p:cNvSpPr txBox="1">
              <a:spLocks/>
            </p:cNvSpPr>
            <p:nvPr/>
          </p:nvSpPr>
          <p:spPr>
            <a:xfrm>
              <a:off x="2053816" y="3369511"/>
              <a:ext cx="4857247" cy="851988"/>
            </a:xfrm>
            <a:prstGeom prst="rect">
              <a:avLst/>
            </a:prstGeom>
          </p:spPr>
          <p:txBody>
            <a:bodyPr lIns="0" tIns="0" rIns="0" bIns="0">
              <a:normAutofit fontScale="85000" lnSpcReduction="20000"/>
            </a:bodyPr>
            <a:lstStyle>
              <a:lvl1pPr marL="168275" indent="-168275" algn="l" defTabSz="912745" rtl="0" eaLnBrk="0" fontAlgn="base" hangingPunct="0">
                <a:lnSpc>
                  <a:spcPct val="110000"/>
                </a:lnSpc>
                <a:spcBef>
                  <a:spcPts val="800"/>
                </a:spcBef>
                <a:spcAft>
                  <a:spcPct val="0"/>
                </a:spcAft>
                <a:buClr>
                  <a:schemeClr val="accent1"/>
                </a:buClr>
                <a:buSzPct val="110000"/>
                <a:buFont typeface="Wingdings" charset="2"/>
                <a:buChar char="§"/>
                <a:defRPr lang="en-US" sz="2000" b="0" kern="1200" dirty="0">
                  <a:solidFill>
                    <a:schemeClr val="tx1"/>
                  </a:solidFill>
                  <a:latin typeface="+mn-lt"/>
                  <a:ea typeface="+mn-ea"/>
                  <a:cs typeface="+mn-cs"/>
                </a:defRPr>
              </a:lvl1pPr>
              <a:lvl2pPr marL="400050" indent="-231775" algn="l" defTabSz="912745" rtl="0" eaLnBrk="0" fontAlgn="base" hangingPunct="0">
                <a:lnSpc>
                  <a:spcPct val="90000"/>
                </a:lnSpc>
                <a:spcBef>
                  <a:spcPts val="500"/>
                </a:spcBef>
                <a:spcAft>
                  <a:spcPct val="0"/>
                </a:spcAft>
                <a:buClr>
                  <a:schemeClr val="accent1"/>
                </a:buClr>
                <a:buSzPct val="100000"/>
                <a:buFont typeface="Arial" panose="020B0604020202020204" pitchFamily="34" charset="0"/>
                <a:buChar char="–"/>
                <a:tabLst/>
                <a:defRPr lang="en-US" sz="2000" b="0" kern="1200" dirty="0">
                  <a:solidFill>
                    <a:schemeClr val="tx1"/>
                  </a:solidFill>
                  <a:latin typeface="+mn-lt"/>
                  <a:ea typeface="+mn-ea"/>
                  <a:cs typeface="+mn-cs"/>
                </a:defRPr>
              </a:lvl2pPr>
              <a:lvl3pPr marL="630238"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3pPr>
              <a:lvl4pPr marL="860425" indent="-230188"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4pPr>
              <a:lvl5pPr marL="1082675" indent="-222250" algn="l" defTabSz="912745" rtl="0" eaLnBrk="0" fontAlgn="base" hangingPunct="0">
                <a:lnSpc>
                  <a:spcPct val="90000"/>
                </a:lnSpc>
                <a:spcBef>
                  <a:spcPts val="500"/>
                </a:spcBef>
                <a:spcAft>
                  <a:spcPct val="0"/>
                </a:spcAft>
                <a:buClr>
                  <a:schemeClr val="accent1"/>
                </a:buClr>
                <a:buSzPct val="110000"/>
                <a:buFont typeface="Wingdings" charset="2"/>
                <a:buChar char="§"/>
                <a:tabLst/>
                <a:defRPr lang="en-US" sz="2000" b="0" kern="120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spcBef>
                  <a:spcPts val="600"/>
                </a:spcBef>
                <a:buClr>
                  <a:schemeClr val="tx2"/>
                </a:buClr>
                <a:buNone/>
              </a:pPr>
              <a:r>
                <a:rPr lang="en-US" sz="1699" b="1" dirty="0">
                  <a:solidFill>
                    <a:schemeClr val="tx2"/>
                  </a:solidFill>
                  <a:latin typeface="Arial" charset="0"/>
                </a:rPr>
                <a:t>Verifone</a:t>
              </a:r>
              <a:r>
                <a:rPr lang="en-US" sz="1699" b="1" baseline="30000" dirty="0">
                  <a:solidFill>
                    <a:schemeClr val="tx2"/>
                  </a:solidFill>
                  <a:latin typeface="Arial" charset="0"/>
                </a:rPr>
                <a:t>®</a:t>
              </a:r>
              <a:r>
                <a:rPr lang="en-US" sz="1699" b="1" dirty="0">
                  <a:solidFill>
                    <a:schemeClr val="tx2"/>
                  </a:solidFill>
                  <a:latin typeface="Arial" charset="0"/>
                </a:rPr>
                <a:t> Edition Encryption</a:t>
              </a:r>
            </a:p>
            <a:p>
              <a:pPr marL="174573" indent="-174573">
                <a:spcBef>
                  <a:spcPts val="600"/>
                </a:spcBef>
                <a:buClr>
                  <a:schemeClr val="tx2"/>
                </a:buClr>
                <a:buFont typeface="Wingdings" pitchFamily="2" charset="2"/>
                <a:buChar char="§"/>
              </a:pPr>
              <a:r>
                <a:rPr lang="en-US" sz="1500" dirty="0">
                  <a:solidFill>
                    <a:schemeClr val="tx1">
                      <a:lumMod val="75000"/>
                      <a:lumOff val="25000"/>
                    </a:schemeClr>
                  </a:solidFill>
                  <a:latin typeface="Arial" charset="0"/>
                </a:rPr>
                <a:t>Format preserving encryption</a:t>
              </a:r>
            </a:p>
            <a:p>
              <a:pPr marL="174573" indent="-174573">
                <a:spcBef>
                  <a:spcPts val="600"/>
                </a:spcBef>
                <a:buClr>
                  <a:schemeClr val="tx2"/>
                </a:buClr>
                <a:buFont typeface="Wingdings" pitchFamily="2" charset="2"/>
                <a:buChar char="§"/>
              </a:pPr>
              <a:r>
                <a:rPr lang="en-US" sz="1500" dirty="0">
                  <a:solidFill>
                    <a:schemeClr val="tx1">
                      <a:lumMod val="75000"/>
                      <a:lumOff val="25000"/>
                    </a:schemeClr>
                  </a:solidFill>
                  <a:latin typeface="Arial" charset="0"/>
                </a:rPr>
                <a:t>Supported on most VeriFone devices</a:t>
              </a:r>
            </a:p>
          </p:txBody>
        </p:sp>
        <p:pic>
          <p:nvPicPr>
            <p:cNvPr id="174" name="Picture 17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6304832" y="1896557"/>
              <a:ext cx="4958125" cy="80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174" descr="p11_chart.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38372" y="3175133"/>
              <a:ext cx="4924584" cy="1247736"/>
            </a:xfrm>
            <a:prstGeom prst="rect">
              <a:avLst/>
            </a:prstGeom>
          </p:spPr>
        </p:pic>
        <p:grpSp>
          <p:nvGrpSpPr>
            <p:cNvPr id="176" name="Group 175"/>
            <p:cNvGrpSpPr/>
            <p:nvPr/>
          </p:nvGrpSpPr>
          <p:grpSpPr>
            <a:xfrm>
              <a:off x="6338373" y="4831366"/>
              <a:ext cx="4924584" cy="939715"/>
              <a:chOff x="6340024" y="5109207"/>
              <a:chExt cx="4925867" cy="939960"/>
            </a:xfrm>
          </p:grpSpPr>
          <p:sp>
            <p:nvSpPr>
              <p:cNvPr id="182" name="Rectangle 181"/>
              <p:cNvSpPr/>
              <p:nvPr/>
            </p:nvSpPr>
            <p:spPr>
              <a:xfrm>
                <a:off x="6340024" y="5109207"/>
                <a:ext cx="4925867" cy="939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3" name="Picture 18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89294" y="5411418"/>
                <a:ext cx="2658018" cy="317729"/>
              </a:xfrm>
              <a:prstGeom prst="rect">
                <a:avLst/>
              </a:prstGeom>
            </p:spPr>
          </p:pic>
          <p:sp>
            <p:nvSpPr>
              <p:cNvPr id="184" name="TextBox 183"/>
              <p:cNvSpPr txBox="1"/>
              <p:nvPr/>
            </p:nvSpPr>
            <p:spPr>
              <a:xfrm>
                <a:off x="6422268" y="5436093"/>
                <a:ext cx="2077813" cy="307777"/>
              </a:xfrm>
              <a:prstGeom prst="rect">
                <a:avLst/>
              </a:prstGeom>
              <a:noFill/>
            </p:spPr>
            <p:txBody>
              <a:bodyPr wrap="none" rtlCol="0">
                <a:spAutoFit/>
              </a:bodyPr>
              <a:lstStyle/>
              <a:p>
                <a:r>
                  <a:rPr lang="en-US" dirty="0">
                    <a:latin typeface="SimpleSans-Regular"/>
                    <a:cs typeface="SimpleSans-Regular"/>
                  </a:rPr>
                  <a:t>4356 8876 0033 1588 =</a:t>
                </a:r>
              </a:p>
            </p:txBody>
          </p:sp>
        </p:grpSp>
        <p:sp>
          <p:nvSpPr>
            <p:cNvPr id="177" name="Rectangle 176"/>
            <p:cNvSpPr/>
            <p:nvPr/>
          </p:nvSpPr>
          <p:spPr>
            <a:xfrm rot="5400000">
              <a:off x="-1042446" y="3258848"/>
              <a:ext cx="4500245" cy="1104420"/>
            </a:xfrm>
            <a:prstGeom prst="rect">
              <a:avLst/>
            </a:prstGeom>
            <a:gradFill flip="none" rotWithShape="1">
              <a:gsLst>
                <a:gs pos="0">
                  <a:schemeClr val="accent1">
                    <a:alpha val="54000"/>
                  </a:schemeClr>
                </a:gs>
                <a:gs pos="100000">
                  <a:schemeClr val="accent4">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p:cNvGrpSpPr/>
            <p:nvPr/>
          </p:nvGrpSpPr>
          <p:grpSpPr>
            <a:xfrm>
              <a:off x="897761" y="3244530"/>
              <a:ext cx="619831" cy="760212"/>
              <a:chOff x="8407402" y="3051544"/>
              <a:chExt cx="836841" cy="1026373"/>
            </a:xfrm>
          </p:grpSpPr>
          <p:sp>
            <p:nvSpPr>
              <p:cNvPr id="179" name="Freeform 178"/>
              <p:cNvSpPr>
                <a:spLocks noEditPoints="1"/>
              </p:cNvSpPr>
              <p:nvPr/>
            </p:nvSpPr>
            <p:spPr bwMode="auto">
              <a:xfrm>
                <a:off x="8407402" y="3051544"/>
                <a:ext cx="836841" cy="1026373"/>
              </a:xfrm>
              <a:custGeom>
                <a:avLst/>
                <a:gdLst>
                  <a:gd name="T0" fmla="*/ 200 w 401"/>
                  <a:gd name="T1" fmla="*/ 157 h 489"/>
                  <a:gd name="T2" fmla="*/ 200 w 401"/>
                  <a:gd name="T3" fmla="*/ 34 h 489"/>
                  <a:gd name="T4" fmla="*/ 200 w 401"/>
                  <a:gd name="T5" fmla="*/ 0 h 489"/>
                  <a:gd name="T6" fmla="*/ 208 w 401"/>
                  <a:gd name="T7" fmla="*/ 2 h 489"/>
                  <a:gd name="T8" fmla="*/ 393 w 401"/>
                  <a:gd name="T9" fmla="*/ 102 h 489"/>
                  <a:gd name="T10" fmla="*/ 401 w 401"/>
                  <a:gd name="T11" fmla="*/ 116 h 489"/>
                  <a:gd name="T12" fmla="*/ 339 w 401"/>
                  <a:gd name="T13" fmla="*/ 370 h 489"/>
                  <a:gd name="T14" fmla="*/ 242 w 401"/>
                  <a:gd name="T15" fmla="*/ 470 h 489"/>
                  <a:gd name="T16" fmla="*/ 12 w 401"/>
                  <a:gd name="T17" fmla="*/ 243 h 489"/>
                  <a:gd name="T18" fmla="*/ 119 w 401"/>
                  <a:gd name="T19" fmla="*/ 243 h 489"/>
                  <a:gd name="T20" fmla="*/ 200 w 401"/>
                  <a:gd name="T21" fmla="*/ 451 h 489"/>
                  <a:gd name="T22" fmla="*/ 200 w 401"/>
                  <a:gd name="T23" fmla="*/ 451 h 489"/>
                  <a:gd name="T24" fmla="*/ 200 w 401"/>
                  <a:gd name="T25" fmla="*/ 317 h 489"/>
                  <a:gd name="T26" fmla="*/ 200 w 401"/>
                  <a:gd name="T27" fmla="*/ 451 h 489"/>
                  <a:gd name="T28" fmla="*/ 200 w 401"/>
                  <a:gd name="T29" fmla="*/ 489 h 489"/>
                  <a:gd name="T30" fmla="*/ 62 w 401"/>
                  <a:gd name="T31" fmla="*/ 370 h 489"/>
                  <a:gd name="T32" fmla="*/ 0 w 401"/>
                  <a:gd name="T33" fmla="*/ 116 h 489"/>
                  <a:gd name="T34" fmla="*/ 8 w 401"/>
                  <a:gd name="T35" fmla="*/ 102 h 489"/>
                  <a:gd name="T36" fmla="*/ 167 w 401"/>
                  <a:gd name="T37" fmla="*/ 16 h 489"/>
                  <a:gd name="T38" fmla="*/ 389 w 401"/>
                  <a:gd name="T39" fmla="*/ 243 h 489"/>
                  <a:gd name="T40" fmla="*/ 282 w 401"/>
                  <a:gd name="T41" fmla="*/ 239 h 489"/>
                  <a:gd name="T42" fmla="*/ 200 w 401"/>
                  <a:gd name="T43" fmla="*/ 34 h 489"/>
                  <a:gd name="T44" fmla="*/ 200 w 401"/>
                  <a:gd name="T45" fmla="*/ 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489">
                    <a:moveTo>
                      <a:pt x="200" y="157"/>
                    </a:moveTo>
                    <a:cubicBezTo>
                      <a:pt x="200" y="34"/>
                      <a:pt x="200" y="34"/>
                      <a:pt x="200" y="34"/>
                    </a:cubicBezTo>
                    <a:cubicBezTo>
                      <a:pt x="200" y="0"/>
                      <a:pt x="200" y="0"/>
                      <a:pt x="200" y="0"/>
                    </a:cubicBezTo>
                    <a:cubicBezTo>
                      <a:pt x="203" y="0"/>
                      <a:pt x="205" y="1"/>
                      <a:pt x="208" y="2"/>
                    </a:cubicBezTo>
                    <a:cubicBezTo>
                      <a:pt x="393" y="102"/>
                      <a:pt x="393" y="102"/>
                      <a:pt x="393" y="102"/>
                    </a:cubicBezTo>
                    <a:cubicBezTo>
                      <a:pt x="398" y="105"/>
                      <a:pt x="401" y="111"/>
                      <a:pt x="401" y="116"/>
                    </a:cubicBezTo>
                    <a:cubicBezTo>
                      <a:pt x="401" y="237"/>
                      <a:pt x="376" y="315"/>
                      <a:pt x="339" y="370"/>
                    </a:cubicBezTo>
                    <a:cubicBezTo>
                      <a:pt x="309" y="414"/>
                      <a:pt x="278" y="446"/>
                      <a:pt x="242" y="470"/>
                    </a:cubicBezTo>
                    <a:moveTo>
                      <a:pt x="12" y="243"/>
                    </a:moveTo>
                    <a:cubicBezTo>
                      <a:pt x="119" y="243"/>
                      <a:pt x="119" y="243"/>
                      <a:pt x="119" y="243"/>
                    </a:cubicBezTo>
                    <a:moveTo>
                      <a:pt x="200" y="451"/>
                    </a:moveTo>
                    <a:cubicBezTo>
                      <a:pt x="200" y="451"/>
                      <a:pt x="200" y="451"/>
                      <a:pt x="200" y="451"/>
                    </a:cubicBezTo>
                    <a:moveTo>
                      <a:pt x="200" y="317"/>
                    </a:moveTo>
                    <a:cubicBezTo>
                      <a:pt x="200" y="451"/>
                      <a:pt x="200" y="451"/>
                      <a:pt x="200" y="451"/>
                    </a:cubicBezTo>
                    <a:cubicBezTo>
                      <a:pt x="200" y="489"/>
                      <a:pt x="200" y="489"/>
                      <a:pt x="200" y="489"/>
                    </a:cubicBezTo>
                    <a:cubicBezTo>
                      <a:pt x="157" y="461"/>
                      <a:pt x="100" y="425"/>
                      <a:pt x="62" y="370"/>
                    </a:cubicBezTo>
                    <a:cubicBezTo>
                      <a:pt x="25" y="315"/>
                      <a:pt x="0" y="237"/>
                      <a:pt x="0" y="116"/>
                    </a:cubicBezTo>
                    <a:cubicBezTo>
                      <a:pt x="0" y="111"/>
                      <a:pt x="3" y="105"/>
                      <a:pt x="8" y="102"/>
                    </a:cubicBezTo>
                    <a:cubicBezTo>
                      <a:pt x="167" y="16"/>
                      <a:pt x="167" y="16"/>
                      <a:pt x="167" y="16"/>
                    </a:cubicBezTo>
                    <a:moveTo>
                      <a:pt x="389" y="243"/>
                    </a:moveTo>
                    <a:cubicBezTo>
                      <a:pt x="282" y="239"/>
                      <a:pt x="282" y="239"/>
                      <a:pt x="282" y="239"/>
                    </a:cubicBezTo>
                    <a:moveTo>
                      <a:pt x="200" y="34"/>
                    </a:moveTo>
                    <a:cubicBezTo>
                      <a:pt x="200" y="34"/>
                      <a:pt x="200" y="34"/>
                      <a:pt x="200" y="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80" name="Freeform 179"/>
              <p:cNvSpPr>
                <a:spLocks/>
              </p:cNvSpPr>
              <p:nvPr/>
            </p:nvSpPr>
            <p:spPr bwMode="auto">
              <a:xfrm>
                <a:off x="8622826" y="3351895"/>
                <a:ext cx="399778" cy="402885"/>
              </a:xfrm>
              <a:custGeom>
                <a:avLst/>
                <a:gdLst>
                  <a:gd name="T0" fmla="*/ 174 w 192"/>
                  <a:gd name="T1" fmla="*/ 71 h 192"/>
                  <a:gd name="T2" fmla="*/ 67 w 192"/>
                  <a:gd name="T3" fmla="*/ 168 h 192"/>
                  <a:gd name="T4" fmla="*/ 24 w 192"/>
                  <a:gd name="T5" fmla="*/ 125 h 192"/>
                  <a:gd name="T6" fmla="*/ 120 w 192"/>
                  <a:gd name="T7" fmla="*/ 18 h 192"/>
                  <a:gd name="T8" fmla="*/ 174 w 192"/>
                  <a:gd name="T9" fmla="*/ 71 h 192"/>
                </a:gdLst>
                <a:ahLst/>
                <a:cxnLst>
                  <a:cxn ang="0">
                    <a:pos x="T0" y="T1"/>
                  </a:cxn>
                  <a:cxn ang="0">
                    <a:pos x="T2" y="T3"/>
                  </a:cxn>
                  <a:cxn ang="0">
                    <a:pos x="T4" y="T5"/>
                  </a:cxn>
                  <a:cxn ang="0">
                    <a:pos x="T6" y="T7"/>
                  </a:cxn>
                  <a:cxn ang="0">
                    <a:pos x="T8" y="T9"/>
                  </a:cxn>
                </a:cxnLst>
                <a:rect l="0" t="0" r="r" b="b"/>
                <a:pathLst>
                  <a:path w="192" h="192">
                    <a:moveTo>
                      <a:pt x="174" y="71"/>
                    </a:moveTo>
                    <a:cubicBezTo>
                      <a:pt x="192" y="135"/>
                      <a:pt x="131" y="192"/>
                      <a:pt x="67" y="168"/>
                    </a:cubicBezTo>
                    <a:cubicBezTo>
                      <a:pt x="47" y="160"/>
                      <a:pt x="31" y="145"/>
                      <a:pt x="24" y="125"/>
                    </a:cubicBezTo>
                    <a:cubicBezTo>
                      <a:pt x="0" y="61"/>
                      <a:pt x="56" y="0"/>
                      <a:pt x="120" y="18"/>
                    </a:cubicBezTo>
                    <a:cubicBezTo>
                      <a:pt x="146" y="25"/>
                      <a:pt x="166" y="46"/>
                      <a:pt x="174" y="7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sp>
            <p:nvSpPr>
              <p:cNvPr id="181" name="Freeform 180"/>
              <p:cNvSpPr>
                <a:spLocks/>
              </p:cNvSpPr>
              <p:nvPr/>
            </p:nvSpPr>
            <p:spPr bwMode="auto">
              <a:xfrm>
                <a:off x="8749181" y="3487571"/>
                <a:ext cx="151211" cy="124283"/>
              </a:xfrm>
              <a:custGeom>
                <a:avLst/>
                <a:gdLst>
                  <a:gd name="T0" fmla="*/ 0 w 146"/>
                  <a:gd name="T1" fmla="*/ 75 h 120"/>
                  <a:gd name="T2" fmla="*/ 55 w 146"/>
                  <a:gd name="T3" fmla="*/ 120 h 120"/>
                  <a:gd name="T4" fmla="*/ 146 w 146"/>
                  <a:gd name="T5" fmla="*/ 0 h 120"/>
                </a:gdLst>
                <a:ahLst/>
                <a:cxnLst>
                  <a:cxn ang="0">
                    <a:pos x="T0" y="T1"/>
                  </a:cxn>
                  <a:cxn ang="0">
                    <a:pos x="T2" y="T3"/>
                  </a:cxn>
                  <a:cxn ang="0">
                    <a:pos x="T4" y="T5"/>
                  </a:cxn>
                </a:cxnLst>
                <a:rect l="0" t="0" r="r" b="b"/>
                <a:pathLst>
                  <a:path w="146" h="120">
                    <a:moveTo>
                      <a:pt x="0" y="75"/>
                    </a:moveTo>
                    <a:lnTo>
                      <a:pt x="55" y="120"/>
                    </a:lnTo>
                    <a:lnTo>
                      <a:pt x="146"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p>
            </p:txBody>
          </p:sp>
        </p:grpSp>
      </p:grpSp>
    </p:spTree>
    <p:extLst>
      <p:ext uri="{BB962C8B-B14F-4D97-AF65-F5344CB8AC3E}">
        <p14:creationId xmlns:p14="http://schemas.microsoft.com/office/powerpoint/2010/main" val="106751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29" y="475488"/>
            <a:ext cx="11353483" cy="443198"/>
          </a:xfrm>
        </p:spPr>
        <p:txBody>
          <a:bodyPr/>
          <a:lstStyle/>
          <a:p>
            <a:r>
              <a:rPr lang="en-US" dirty="0"/>
              <a:t>Summary – current PCI Validated P2PE Solutions from First Data</a:t>
            </a:r>
          </a:p>
        </p:txBody>
      </p:sp>
      <p:sp>
        <p:nvSpPr>
          <p:cNvPr id="4" name="Rectangle 3"/>
          <p:cNvSpPr/>
          <p:nvPr/>
        </p:nvSpPr>
        <p:spPr>
          <a:xfrm>
            <a:off x="531812" y="914400"/>
            <a:ext cx="10058400" cy="261610"/>
          </a:xfrm>
          <a:prstGeom prst="rect">
            <a:avLst/>
          </a:prstGeom>
        </p:spPr>
        <p:txBody>
          <a:bodyPr wrap="square">
            <a:spAutoFit/>
          </a:bodyPr>
          <a:lstStyle/>
          <a:p>
            <a:r>
              <a:rPr lang="en-US" sz="1050" dirty="0">
                <a:hlinkClick r:id="rId2"/>
              </a:rPr>
              <a:t>https://www.pcisecuritystandards.org/assessors_and_solutions/point_to_point_encryption_solutions</a:t>
            </a:r>
            <a:endParaRPr lang="en-US" sz="1050" dirty="0"/>
          </a:p>
        </p:txBody>
      </p:sp>
      <p:grpSp>
        <p:nvGrpSpPr>
          <p:cNvPr id="7" name="Group 6"/>
          <p:cNvGrpSpPr/>
          <p:nvPr/>
        </p:nvGrpSpPr>
        <p:grpSpPr>
          <a:xfrm>
            <a:off x="608329" y="1330036"/>
            <a:ext cx="6629400" cy="5487396"/>
            <a:chOff x="2436812" y="1354391"/>
            <a:chExt cx="6629400" cy="5487396"/>
          </a:xfrm>
        </p:grpSpPr>
        <p:pic>
          <p:nvPicPr>
            <p:cNvPr id="3" name="Picture 2"/>
            <p:cNvPicPr>
              <a:picLocks noChangeAspect="1"/>
            </p:cNvPicPr>
            <p:nvPr/>
          </p:nvPicPr>
          <p:blipFill>
            <a:blip r:embed="rId3"/>
            <a:stretch>
              <a:fillRect/>
            </a:stretch>
          </p:blipFill>
          <p:spPr>
            <a:xfrm>
              <a:off x="2436812" y="5079752"/>
              <a:ext cx="6021483" cy="1762035"/>
            </a:xfrm>
            <a:prstGeom prst="rect">
              <a:avLst/>
            </a:prstGeom>
          </p:spPr>
        </p:pic>
        <p:pic>
          <p:nvPicPr>
            <p:cNvPr id="5" name="Picture 4"/>
            <p:cNvPicPr>
              <a:picLocks noChangeAspect="1"/>
            </p:cNvPicPr>
            <p:nvPr/>
          </p:nvPicPr>
          <p:blipFill>
            <a:blip r:embed="rId4"/>
            <a:stretch>
              <a:fillRect/>
            </a:stretch>
          </p:blipFill>
          <p:spPr>
            <a:xfrm>
              <a:off x="2436812" y="3384870"/>
              <a:ext cx="6190102" cy="1599357"/>
            </a:xfrm>
            <a:prstGeom prst="rect">
              <a:avLst/>
            </a:prstGeom>
          </p:spPr>
        </p:pic>
        <p:pic>
          <p:nvPicPr>
            <p:cNvPr id="6" name="Picture 5"/>
            <p:cNvPicPr>
              <a:picLocks noChangeAspect="1"/>
            </p:cNvPicPr>
            <p:nvPr/>
          </p:nvPicPr>
          <p:blipFill>
            <a:blip r:embed="rId5"/>
            <a:stretch>
              <a:fillRect/>
            </a:stretch>
          </p:blipFill>
          <p:spPr>
            <a:xfrm>
              <a:off x="2436812" y="1354391"/>
              <a:ext cx="6629400" cy="2035343"/>
            </a:xfrm>
            <a:prstGeom prst="rect">
              <a:avLst/>
            </a:prstGeom>
          </p:spPr>
        </p:pic>
      </p:grpSp>
      <p:pic>
        <p:nvPicPr>
          <p:cNvPr id="10" name="Picture 2" descr="https://cardconnect.com/assets/general/mini-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0512" y="4800600"/>
            <a:ext cx="2857500" cy="13144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42321" y="5404991"/>
            <a:ext cx="3810000" cy="353943"/>
          </a:xfrm>
          <a:prstGeom prst="rect">
            <a:avLst/>
          </a:prstGeom>
        </p:spPr>
        <p:txBody>
          <a:bodyPr wrap="square">
            <a:spAutoFit/>
          </a:bodyPr>
          <a:lstStyle/>
          <a:p>
            <a:pPr lvl="0" algn="r" eaLnBrk="0" fontAlgn="base" hangingPunct="0">
              <a:spcBef>
                <a:spcPct val="0"/>
              </a:spcBef>
              <a:spcAft>
                <a:spcPct val="0"/>
              </a:spcAft>
              <a:buClrTx/>
              <a:buSzTx/>
              <a:buNone/>
            </a:pPr>
            <a:r>
              <a:rPr lang="en-US" altLang="en-US" sz="900" dirty="0">
                <a:solidFill>
                  <a:srgbClr val="2A2A2A"/>
                </a:solidFill>
                <a:latin typeface="MarkPro"/>
              </a:rPr>
              <a:t>Clover Mini</a:t>
            </a:r>
            <a:endParaRPr lang="en-US" altLang="en-US" sz="900" b="0" dirty="0">
              <a:solidFill>
                <a:srgbClr val="2A2A2A"/>
              </a:solidFill>
              <a:latin typeface="MarkPro"/>
            </a:endParaRPr>
          </a:p>
          <a:p>
            <a:pPr lvl="0" algn="r" eaLnBrk="0" fontAlgn="base" hangingPunct="0">
              <a:spcBef>
                <a:spcPct val="0"/>
              </a:spcBef>
              <a:spcAft>
                <a:spcPct val="0"/>
              </a:spcAft>
              <a:buClrTx/>
              <a:buSzTx/>
              <a:buNone/>
            </a:pPr>
            <a:r>
              <a:rPr lang="en-US" altLang="en-US" sz="800" b="0" dirty="0">
                <a:solidFill>
                  <a:srgbClr val="8E929E"/>
                </a:solidFill>
                <a:latin typeface="MarkPro"/>
              </a:rPr>
              <a:t>Accept swipe, EMV chip and NFC payments right out of the </a:t>
            </a:r>
            <a:endParaRPr lang="en-US" sz="800" dirty="0"/>
          </a:p>
        </p:txBody>
      </p:sp>
      <p:pic>
        <p:nvPicPr>
          <p:cNvPr id="8" name="Picture 7"/>
          <p:cNvPicPr>
            <a:picLocks noChangeAspect="1"/>
          </p:cNvPicPr>
          <p:nvPr/>
        </p:nvPicPr>
        <p:blipFill>
          <a:blip r:embed="rId7"/>
          <a:stretch>
            <a:fillRect/>
          </a:stretch>
        </p:blipFill>
        <p:spPr>
          <a:xfrm>
            <a:off x="9980612" y="1514915"/>
            <a:ext cx="2438400" cy="1456885"/>
          </a:xfrm>
          <a:prstGeom prst="rect">
            <a:avLst/>
          </a:prstGeom>
        </p:spPr>
      </p:pic>
      <p:pic>
        <p:nvPicPr>
          <p:cNvPr id="9" name="Picture 8"/>
          <p:cNvPicPr>
            <a:picLocks noChangeAspect="1"/>
          </p:cNvPicPr>
          <p:nvPr/>
        </p:nvPicPr>
        <p:blipFill>
          <a:blip r:embed="rId8"/>
          <a:stretch>
            <a:fillRect/>
          </a:stretch>
        </p:blipFill>
        <p:spPr>
          <a:xfrm>
            <a:off x="7085012" y="1600200"/>
            <a:ext cx="2911696" cy="1258049"/>
          </a:xfrm>
          <a:prstGeom prst="rect">
            <a:avLst/>
          </a:prstGeom>
        </p:spPr>
      </p:pic>
      <p:pic>
        <p:nvPicPr>
          <p:cNvPr id="13" name="Picture 12"/>
          <p:cNvPicPr>
            <a:picLocks noChangeAspect="1"/>
          </p:cNvPicPr>
          <p:nvPr/>
        </p:nvPicPr>
        <p:blipFill>
          <a:blip r:embed="rId9"/>
          <a:stretch>
            <a:fillRect/>
          </a:stretch>
        </p:blipFill>
        <p:spPr>
          <a:xfrm>
            <a:off x="6704012" y="3555051"/>
            <a:ext cx="1156139" cy="940749"/>
          </a:xfrm>
          <a:prstGeom prst="rect">
            <a:avLst/>
          </a:prstGeom>
        </p:spPr>
      </p:pic>
      <p:cxnSp>
        <p:nvCxnSpPr>
          <p:cNvPr id="15" name="Straight Connector 14"/>
          <p:cNvCxnSpPr/>
          <p:nvPr/>
        </p:nvCxnSpPr>
        <p:spPr>
          <a:xfrm>
            <a:off x="608012" y="3352800"/>
            <a:ext cx="11353800" cy="0"/>
          </a:xfrm>
          <a:prstGeom prst="line">
            <a:avLst/>
          </a:prstGeom>
          <a:ln w="190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8012" y="5029200"/>
            <a:ext cx="11353800" cy="0"/>
          </a:xfrm>
          <a:prstGeom prst="line">
            <a:avLst/>
          </a:prstGeom>
          <a:ln w="190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012" y="1295400"/>
            <a:ext cx="11353800" cy="0"/>
          </a:xfrm>
          <a:prstGeom prst="line">
            <a:avLst/>
          </a:prstGeom>
          <a:ln w="190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a:stretch>
            <a:fillRect/>
          </a:stretch>
        </p:blipFill>
        <p:spPr>
          <a:xfrm>
            <a:off x="7808461" y="3441723"/>
            <a:ext cx="1029151" cy="1029151"/>
          </a:xfrm>
          <a:prstGeom prst="rect">
            <a:avLst/>
          </a:prstGeom>
        </p:spPr>
      </p:pic>
      <p:pic>
        <p:nvPicPr>
          <p:cNvPr id="21" name="Picture 20"/>
          <p:cNvPicPr>
            <a:picLocks noChangeAspect="1"/>
          </p:cNvPicPr>
          <p:nvPr/>
        </p:nvPicPr>
        <p:blipFill>
          <a:blip r:embed="rId11"/>
          <a:stretch>
            <a:fillRect/>
          </a:stretch>
        </p:blipFill>
        <p:spPr>
          <a:xfrm>
            <a:off x="8837612" y="3422129"/>
            <a:ext cx="981075" cy="1101932"/>
          </a:xfrm>
          <a:prstGeom prst="rect">
            <a:avLst/>
          </a:prstGeom>
        </p:spPr>
      </p:pic>
      <p:pic>
        <p:nvPicPr>
          <p:cNvPr id="22" name="Picture 21"/>
          <p:cNvPicPr>
            <a:picLocks noChangeAspect="1"/>
          </p:cNvPicPr>
          <p:nvPr/>
        </p:nvPicPr>
        <p:blipFill>
          <a:blip r:embed="rId12"/>
          <a:stretch>
            <a:fillRect/>
          </a:stretch>
        </p:blipFill>
        <p:spPr>
          <a:xfrm>
            <a:off x="9744330" y="3441944"/>
            <a:ext cx="922851" cy="1071927"/>
          </a:xfrm>
          <a:prstGeom prst="rect">
            <a:avLst/>
          </a:prstGeom>
        </p:spPr>
      </p:pic>
      <p:pic>
        <p:nvPicPr>
          <p:cNvPr id="23" name="Picture 22"/>
          <p:cNvPicPr>
            <a:picLocks noChangeAspect="1"/>
          </p:cNvPicPr>
          <p:nvPr/>
        </p:nvPicPr>
        <p:blipFill>
          <a:blip r:embed="rId13"/>
          <a:stretch>
            <a:fillRect/>
          </a:stretch>
        </p:blipFill>
        <p:spPr>
          <a:xfrm>
            <a:off x="10796148" y="3420646"/>
            <a:ext cx="968036" cy="1147745"/>
          </a:xfrm>
          <a:prstGeom prst="rect">
            <a:avLst/>
          </a:prstGeom>
        </p:spPr>
      </p:pic>
      <p:sp>
        <p:nvSpPr>
          <p:cNvPr id="24" name="Rectangle 23"/>
          <p:cNvSpPr/>
          <p:nvPr/>
        </p:nvSpPr>
        <p:spPr>
          <a:xfrm>
            <a:off x="7593708" y="4628640"/>
            <a:ext cx="3834704" cy="261610"/>
          </a:xfrm>
          <a:prstGeom prst="rect">
            <a:avLst/>
          </a:prstGeom>
        </p:spPr>
        <p:txBody>
          <a:bodyPr wrap="none">
            <a:spAutoFit/>
          </a:bodyPr>
          <a:lstStyle/>
          <a:p>
            <a:r>
              <a:rPr lang="en-US" sz="1100" b="0" dirty="0" err="1">
                <a:solidFill>
                  <a:srgbClr val="383637"/>
                </a:solidFill>
                <a:latin typeface="AvenirNextLTW01-Regular"/>
              </a:rPr>
              <a:t>Ingenico</a:t>
            </a:r>
            <a:r>
              <a:rPr lang="en-US" sz="1100" b="0" dirty="0">
                <a:solidFill>
                  <a:srgbClr val="383637"/>
                </a:solidFill>
                <a:latin typeface="AvenirNextLTW01-Regular"/>
              </a:rPr>
              <a:t> iSC250 Touch, iSC480, iPP320, iPP350, iPP310</a:t>
            </a:r>
            <a:endParaRPr lang="en-US" sz="1100" dirty="0"/>
          </a:p>
        </p:txBody>
      </p:sp>
      <p:sp>
        <p:nvSpPr>
          <p:cNvPr id="25" name="Rectangle 24"/>
          <p:cNvSpPr/>
          <p:nvPr/>
        </p:nvSpPr>
        <p:spPr>
          <a:xfrm>
            <a:off x="4418012" y="6478878"/>
            <a:ext cx="4495141" cy="338554"/>
          </a:xfrm>
          <a:prstGeom prst="rect">
            <a:avLst/>
          </a:prstGeom>
        </p:spPr>
        <p:txBody>
          <a:bodyPr wrap="none">
            <a:spAutoFit/>
          </a:bodyPr>
          <a:lstStyle/>
          <a:p>
            <a:r>
              <a:rPr lang="en-US" sz="1600" i="1" dirty="0"/>
              <a:t>Look for more brands and devices in 2019…</a:t>
            </a:r>
          </a:p>
        </p:txBody>
      </p:sp>
    </p:spTree>
    <p:extLst>
      <p:ext uri="{BB962C8B-B14F-4D97-AF65-F5344CB8AC3E}">
        <p14:creationId xmlns:p14="http://schemas.microsoft.com/office/powerpoint/2010/main" val="253950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Content Placeholder 2"/>
          <p:cNvSpPr>
            <a:spLocks noGrp="1"/>
          </p:cNvSpPr>
          <p:nvPr>
            <p:ph sz="quarter" idx="10"/>
          </p:nvPr>
        </p:nvSpPr>
        <p:spPr/>
        <p:txBody>
          <a:bodyPr/>
          <a:lstStyle/>
          <a:p>
            <a:r>
              <a:rPr lang="en-US" dirty="0"/>
              <a:t>Data Breaches Continue</a:t>
            </a:r>
          </a:p>
          <a:p>
            <a:r>
              <a:rPr lang="en-US" dirty="0"/>
              <a:t>Data Security Standards</a:t>
            </a:r>
          </a:p>
          <a:p>
            <a:r>
              <a:rPr lang="en-US" dirty="0"/>
              <a:t>Risks of Handling Payment and Sensitive Data</a:t>
            </a:r>
          </a:p>
          <a:p>
            <a:r>
              <a:rPr lang="en-US" dirty="0"/>
              <a:t>Point-to-Point-Encryption</a:t>
            </a:r>
          </a:p>
          <a:p>
            <a:r>
              <a:rPr lang="en-US" dirty="0"/>
              <a:t>Tokenization</a:t>
            </a:r>
          </a:p>
          <a:p>
            <a:r>
              <a:rPr lang="en-US" dirty="0"/>
              <a:t>Mobile Payments (David Natelson)</a:t>
            </a:r>
          </a:p>
          <a:p>
            <a:r>
              <a:rPr lang="en-US" dirty="0"/>
              <a:t>Q &amp; A</a:t>
            </a:r>
          </a:p>
        </p:txBody>
      </p:sp>
    </p:spTree>
    <p:extLst>
      <p:ext uri="{BB962C8B-B14F-4D97-AF65-F5344CB8AC3E}">
        <p14:creationId xmlns:p14="http://schemas.microsoft.com/office/powerpoint/2010/main" val="204747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8732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Data Breaches Continue to Occur</a:t>
            </a:r>
            <a:br>
              <a:rPr lang="en-US" dirty="0"/>
            </a:b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066800"/>
            <a:ext cx="10813858" cy="5921621"/>
          </a:xfrm>
          <a:prstGeom prst="rect">
            <a:avLst/>
          </a:prstGeom>
          <a:noFill/>
        </p:spPr>
        <p:txBody>
          <a:bodyPr wrap="none" lIns="0" tIns="0" rIns="0" bIns="0" rtlCol="0">
            <a:spAutoFit/>
          </a:bodyPr>
          <a:lstStyle/>
          <a:p>
            <a:pPr lvl="0"/>
            <a:r>
              <a:rPr lang="en-US" dirty="0"/>
              <a:t>Verizon Data Breach Investigation Report (DBIR) – Reputable resource</a:t>
            </a:r>
          </a:p>
          <a:p>
            <a:pPr marL="342900" lvl="2">
              <a:buFont typeface="Wingdings" panose="05000000000000000000" pitchFamily="2" charset="2"/>
              <a:buChar char="§"/>
            </a:pPr>
            <a:r>
              <a:rPr lang="en-US" dirty="0"/>
              <a:t>Collects and reports data breach incident data (since 2007)</a:t>
            </a:r>
          </a:p>
          <a:p>
            <a:pPr marL="342900" lvl="2">
              <a:buFont typeface="Wingdings" panose="05000000000000000000" pitchFamily="2" charset="2"/>
              <a:buChar char="§"/>
            </a:pPr>
            <a:r>
              <a:rPr lang="en-US" dirty="0"/>
              <a:t>Data is collected across multiple industries</a:t>
            </a:r>
          </a:p>
          <a:p>
            <a:pPr lvl="0"/>
            <a:r>
              <a:rPr lang="en-US" dirty="0"/>
              <a:t>2018 Verizon DBIR Report</a:t>
            </a:r>
          </a:p>
          <a:p>
            <a:pPr marL="342900" lvl="2">
              <a:buFont typeface="Wingdings" panose="05000000000000000000" pitchFamily="2" charset="2"/>
              <a:buChar char="§"/>
            </a:pPr>
            <a:r>
              <a:rPr lang="en-US" dirty="0"/>
              <a:t>Over 53,000 (of which 2, 216 were confirmed) data breaches</a:t>
            </a:r>
          </a:p>
          <a:p>
            <a:pPr marL="342900" lvl="2">
              <a:buFont typeface="Wingdings" panose="05000000000000000000" pitchFamily="2" charset="2"/>
              <a:buChar char="§"/>
            </a:pPr>
            <a:r>
              <a:rPr lang="en-US" dirty="0"/>
              <a:t>73% of breaches were perpetrated by outsiders</a:t>
            </a:r>
          </a:p>
          <a:p>
            <a:pPr marL="342900" lvl="2">
              <a:buFont typeface="Wingdings" panose="05000000000000000000" pitchFamily="2" charset="2"/>
              <a:buChar char="§"/>
            </a:pPr>
            <a:r>
              <a:rPr lang="en-US" dirty="0"/>
              <a:t>Small businesses and Healthcare organizations experienced the highest percent of breaches</a:t>
            </a:r>
          </a:p>
          <a:p>
            <a:pPr marL="342900" lvl="2">
              <a:buFont typeface="Wingdings" panose="05000000000000000000" pitchFamily="2" charset="2"/>
              <a:buChar char="§"/>
            </a:pPr>
            <a:r>
              <a:rPr lang="en-US" dirty="0"/>
              <a:t>58% of the breached victims were small businesses</a:t>
            </a:r>
          </a:p>
          <a:p>
            <a:pPr marL="342900" lvl="2">
              <a:buFont typeface="Wingdings" panose="05000000000000000000" pitchFamily="2" charset="2"/>
              <a:buChar char="§"/>
            </a:pPr>
            <a:r>
              <a:rPr lang="en-US" dirty="0"/>
              <a:t>48% of the breaches were related to hacking with malware</a:t>
            </a:r>
          </a:p>
          <a:p>
            <a:pPr marL="342900" lvl="2">
              <a:buFont typeface="Wingdings" panose="05000000000000000000" pitchFamily="2" charset="2"/>
              <a:buChar char="§"/>
            </a:pPr>
            <a:r>
              <a:rPr lang="en-US" dirty="0"/>
              <a:t>49% of the breaches involved non-POS malware installed via email</a:t>
            </a:r>
          </a:p>
          <a:p>
            <a:pPr marL="342900" lvl="2">
              <a:buFont typeface="Wingdings" panose="05000000000000000000" pitchFamily="2" charset="2"/>
              <a:buChar char="§"/>
            </a:pPr>
            <a:r>
              <a:rPr lang="en-US" dirty="0"/>
              <a:t>76% of the breaches were financially motivated</a:t>
            </a:r>
          </a:p>
          <a:p>
            <a:pPr marL="342900" lvl="2">
              <a:buFont typeface="Wingdings" panose="05000000000000000000" pitchFamily="2" charset="2"/>
              <a:buChar char="§"/>
            </a:pPr>
            <a:r>
              <a:rPr lang="en-US" dirty="0"/>
              <a:t>68% of the breaches took months or longer to discover</a:t>
            </a:r>
          </a:p>
          <a:p>
            <a:r>
              <a:rPr lang="en-US" baseline="30000" dirty="0"/>
              <a:t>1</a:t>
            </a:r>
            <a:r>
              <a:rPr lang="en-US" dirty="0"/>
              <a:t>Security Breach State Level Legislation</a:t>
            </a:r>
          </a:p>
          <a:p>
            <a:pPr marL="342900" lvl="2">
              <a:buFont typeface="Wingdings" panose="05000000000000000000" pitchFamily="2" charset="2"/>
              <a:buChar char="§"/>
            </a:pPr>
            <a:r>
              <a:rPr lang="en-US" dirty="0"/>
              <a:t>NC was one of the first states to pass laws in 2005 (Senate Bill 1048) now </a:t>
            </a:r>
            <a:r>
              <a:rPr lang="sv-SE" dirty="0"/>
              <a:t> N.C. Gen. Stat §§ 75-61, 75-65</a:t>
            </a:r>
          </a:p>
          <a:p>
            <a:pPr marL="514350" lvl="3">
              <a:buFont typeface="Wingdings" panose="05000000000000000000" pitchFamily="2" charset="2"/>
              <a:buChar char="§"/>
            </a:pPr>
            <a:r>
              <a:rPr lang="sv-SE" dirty="0"/>
              <a:t> </a:t>
            </a:r>
            <a:r>
              <a:rPr lang="en-US" dirty="0"/>
              <a:t>Notification to NC State Consumer Protection Bureau for breaches affecting more than 1,000 people</a:t>
            </a:r>
          </a:p>
          <a:p>
            <a:pPr marL="514350" lvl="3">
              <a:buFont typeface="Wingdings" panose="05000000000000000000" pitchFamily="2" charset="2"/>
              <a:buChar char="§"/>
            </a:pPr>
            <a:r>
              <a:rPr lang="en-US" dirty="0">
                <a:hlinkClick r:id="rId3"/>
              </a:rPr>
              <a:t>https://www.ncdoj.gov/getdoc/81eda50e-8feb-4764-adca-b5c47f211612/Report-a-Security-Breach.aspx</a:t>
            </a:r>
            <a:endParaRPr lang="en-US" dirty="0"/>
          </a:p>
          <a:p>
            <a:pPr marL="342900" lvl="2">
              <a:buFont typeface="Wingdings" panose="05000000000000000000" pitchFamily="2" charset="2"/>
              <a:buChar char="§"/>
            </a:pPr>
            <a:r>
              <a:rPr lang="en-US" dirty="0"/>
              <a:t>50 States have had security breach notification bills</a:t>
            </a:r>
          </a:p>
          <a:p>
            <a:pPr marL="342900" lvl="2">
              <a:buFont typeface="Wingdings" panose="05000000000000000000" pitchFamily="2" charset="2"/>
              <a:buChar char="§"/>
            </a:pPr>
            <a:r>
              <a:rPr lang="en-US" dirty="0"/>
              <a:t>States with newly enacted legislation in 2018 - AL, AR, CA, CO, CT, HI, IA, IL, KY, LA, MD, MA, MI, MO, NE, NH, NM, NY, OH, OR, SC, SD, UT, WA, DC</a:t>
            </a:r>
          </a:p>
          <a:p>
            <a:pPr lvl="2" indent="0">
              <a:buNone/>
            </a:pPr>
            <a:endParaRPr lang="en-US" dirty="0"/>
          </a:p>
          <a:p>
            <a:endParaRPr lang="en-US" dirty="0"/>
          </a:p>
        </p:txBody>
      </p:sp>
      <p:pic>
        <p:nvPicPr>
          <p:cNvPr id="5122" name="Picture 2" descr="A photo of a an open padlock and broken chain on top of a silver laptop 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965" y="1175009"/>
            <a:ext cx="3803468" cy="2852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9860" y="6400800"/>
            <a:ext cx="11125200" cy="261610"/>
          </a:xfrm>
          <a:prstGeom prst="rect">
            <a:avLst/>
          </a:prstGeom>
        </p:spPr>
        <p:txBody>
          <a:bodyPr wrap="square">
            <a:spAutoFit/>
          </a:bodyPr>
          <a:lstStyle/>
          <a:p>
            <a:r>
              <a:rPr lang="en-US" sz="1100" baseline="30000" dirty="0">
                <a:solidFill>
                  <a:schemeClr val="tx1"/>
                </a:solidFill>
                <a:hlinkClick r:id="rId5"/>
              </a:rPr>
              <a:t>1</a:t>
            </a:r>
            <a:r>
              <a:rPr lang="en-US" sz="1100" dirty="0">
                <a:solidFill>
                  <a:schemeClr val="tx1"/>
                </a:solidFill>
                <a:hlinkClick r:id="rId5"/>
              </a:rPr>
              <a:t>Source: http://www.ncsl.org/research/telecommunications-and-information-technology/2018-security-breach-legislation.aspx</a:t>
            </a:r>
            <a:endParaRPr lang="en-US" sz="1100" dirty="0">
              <a:solidFill>
                <a:schemeClr val="tx1"/>
              </a:solidFill>
            </a:endParaRPr>
          </a:p>
        </p:txBody>
      </p:sp>
    </p:spTree>
    <p:extLst>
      <p:ext uri="{BB962C8B-B14F-4D97-AF65-F5344CB8AC3E}">
        <p14:creationId xmlns:p14="http://schemas.microsoft.com/office/powerpoint/2010/main" val="321061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Data Breaches Continue to Occur</a:t>
            </a:r>
            <a:br>
              <a:rPr lang="en-US" dirty="0"/>
            </a:b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7215117" cy="5194242"/>
          </a:xfrm>
          <a:prstGeom prst="rect">
            <a:avLst/>
          </a:prstGeom>
          <a:noFill/>
        </p:spPr>
        <p:txBody>
          <a:bodyPr wrap="none" lIns="0" tIns="0" rIns="0" bIns="0" rtlCol="0">
            <a:spAutoFit/>
          </a:bodyPr>
          <a:lstStyle/>
          <a:p>
            <a:r>
              <a:rPr lang="en-US" dirty="0"/>
              <a:t>Data Breach Patterns Identified</a:t>
            </a:r>
          </a:p>
          <a:p>
            <a:pPr marL="457200" lvl="2" indent="-285750">
              <a:buFont typeface="Wingdings" panose="05000000000000000000" pitchFamily="2" charset="2"/>
              <a:buChar char="§"/>
            </a:pPr>
            <a:r>
              <a:rPr lang="en-US" dirty="0"/>
              <a:t>Nine emerging data breach patterns identified from data collected over a 10-year period</a:t>
            </a:r>
          </a:p>
          <a:p>
            <a:pPr marL="457200" lvl="2" indent="-285750">
              <a:buFont typeface="Wingdings" panose="05000000000000000000" pitchFamily="2" charset="2"/>
              <a:buChar char="§"/>
            </a:pPr>
            <a:r>
              <a:rPr lang="en-US" b="1" dirty="0">
                <a:solidFill>
                  <a:srgbClr val="0072CE"/>
                </a:solidFill>
              </a:rPr>
              <a:t>Patterns:</a:t>
            </a:r>
          </a:p>
          <a:p>
            <a:pPr marL="628650" lvl="3" indent="-285750">
              <a:buSzPct val="100000"/>
              <a:buFont typeface="+mj-lt"/>
              <a:buAutoNum type="arabicPeriod"/>
            </a:pPr>
            <a:r>
              <a:rPr lang="en-US" b="1" dirty="0">
                <a:solidFill>
                  <a:schemeClr val="accent1"/>
                </a:solidFill>
              </a:rPr>
              <a:t>Denial of Service </a:t>
            </a:r>
            <a:r>
              <a:rPr lang="en-US" dirty="0"/>
              <a:t>(massive traffic load which disables web application access)</a:t>
            </a:r>
          </a:p>
          <a:p>
            <a:pPr marL="628650" lvl="3" indent="-285750">
              <a:buSzPct val="100000"/>
              <a:buFont typeface="+mj-lt"/>
              <a:buAutoNum type="arabicPeriod"/>
            </a:pPr>
            <a:r>
              <a:rPr lang="en-US" b="1" dirty="0">
                <a:solidFill>
                  <a:schemeClr val="accent1"/>
                </a:solidFill>
              </a:rPr>
              <a:t>Privilege Misuse</a:t>
            </a:r>
            <a:r>
              <a:rPr lang="en-US" b="1" dirty="0"/>
              <a:t> </a:t>
            </a:r>
            <a:r>
              <a:rPr lang="en-US" dirty="0"/>
              <a:t>(e.g., too many user accounts with access to sensitive data)</a:t>
            </a:r>
          </a:p>
          <a:p>
            <a:pPr marL="628650" lvl="3" indent="-285750">
              <a:buSzPct val="100000"/>
              <a:buFont typeface="+mj-lt"/>
              <a:buAutoNum type="arabicPeriod"/>
            </a:pPr>
            <a:r>
              <a:rPr lang="en-US" b="1" dirty="0">
                <a:solidFill>
                  <a:schemeClr val="accent1"/>
                </a:solidFill>
              </a:rPr>
              <a:t>Crimeware</a:t>
            </a:r>
            <a:r>
              <a:rPr lang="en-US" b="1" dirty="0"/>
              <a:t> </a:t>
            </a:r>
            <a:r>
              <a:rPr lang="en-US" dirty="0"/>
              <a:t>(e.g., malware, keylogger, viruses)</a:t>
            </a:r>
          </a:p>
          <a:p>
            <a:pPr marL="628650" lvl="3" indent="-285750">
              <a:buSzPct val="100000"/>
              <a:buFont typeface="+mj-lt"/>
              <a:buAutoNum type="arabicPeriod"/>
            </a:pPr>
            <a:r>
              <a:rPr lang="en-US" b="1" dirty="0">
                <a:solidFill>
                  <a:schemeClr val="accent1"/>
                </a:solidFill>
              </a:rPr>
              <a:t>Web applications </a:t>
            </a:r>
            <a:r>
              <a:rPr lang="en-US" dirty="0"/>
              <a:t>(unsecured web applications)</a:t>
            </a:r>
          </a:p>
          <a:p>
            <a:pPr marL="628650" lvl="3" indent="-285750">
              <a:buSzPct val="100000"/>
              <a:buFont typeface="+mj-lt"/>
              <a:buAutoNum type="arabicPeriod"/>
            </a:pPr>
            <a:r>
              <a:rPr lang="en-US" b="1" dirty="0">
                <a:solidFill>
                  <a:schemeClr val="accent1"/>
                </a:solidFill>
              </a:rPr>
              <a:t>Lost and Stolen assets </a:t>
            </a:r>
            <a:r>
              <a:rPr lang="en-US" dirty="0"/>
              <a:t>(lost computers/data)</a:t>
            </a:r>
            <a:endParaRPr lang="en-US" b="1" dirty="0"/>
          </a:p>
          <a:p>
            <a:pPr marL="628650" lvl="3" indent="-285750">
              <a:buSzPct val="100000"/>
              <a:buFont typeface="+mj-lt"/>
              <a:buAutoNum type="arabicPeriod"/>
            </a:pPr>
            <a:r>
              <a:rPr lang="en-US" b="1" dirty="0">
                <a:solidFill>
                  <a:schemeClr val="accent1"/>
                </a:solidFill>
              </a:rPr>
              <a:t>Miscellaneous Errors</a:t>
            </a:r>
            <a:r>
              <a:rPr lang="en-US" dirty="0">
                <a:solidFill>
                  <a:schemeClr val="accent1"/>
                </a:solidFill>
              </a:rPr>
              <a:t> </a:t>
            </a:r>
            <a:r>
              <a:rPr lang="en-US" dirty="0"/>
              <a:t>(human error – e.g., writing down sensitive data, unsecured workstations)</a:t>
            </a:r>
          </a:p>
          <a:p>
            <a:pPr marL="628650" lvl="3" indent="-285750">
              <a:buSzPct val="100000"/>
              <a:buFont typeface="+mj-lt"/>
              <a:buAutoNum type="arabicPeriod"/>
            </a:pPr>
            <a:r>
              <a:rPr lang="en-US" b="1" dirty="0">
                <a:solidFill>
                  <a:schemeClr val="accent1"/>
                </a:solidFill>
              </a:rPr>
              <a:t>Cyber-Espionage</a:t>
            </a:r>
          </a:p>
          <a:p>
            <a:pPr marL="628650" lvl="3" indent="-285750">
              <a:buSzPct val="100000"/>
              <a:buFont typeface="+mj-lt"/>
              <a:buAutoNum type="arabicPeriod"/>
            </a:pPr>
            <a:r>
              <a:rPr lang="en-US" b="1" dirty="0">
                <a:solidFill>
                  <a:srgbClr val="0072CE"/>
                </a:solidFill>
              </a:rPr>
              <a:t>Point of Sale</a:t>
            </a:r>
          </a:p>
          <a:p>
            <a:pPr marL="628650" lvl="3" indent="-285750">
              <a:buSzPct val="100000"/>
              <a:buFont typeface="+mj-lt"/>
              <a:buAutoNum type="arabicPeriod"/>
            </a:pPr>
            <a:r>
              <a:rPr lang="en-US" b="1" dirty="0">
                <a:solidFill>
                  <a:srgbClr val="0072CE"/>
                </a:solidFill>
              </a:rPr>
              <a:t>Payment Card Skimmers</a:t>
            </a:r>
            <a:endParaRPr lang="en-US" dirty="0">
              <a:solidFill>
                <a:srgbClr val="0072CE"/>
              </a:solidFill>
            </a:endParaRPr>
          </a:p>
          <a:p>
            <a:pPr lvl="3"/>
            <a:r>
              <a:rPr lang="en-US" b="1" dirty="0"/>
              <a:t>Note:</a:t>
            </a:r>
            <a:r>
              <a:rPr lang="en-US" dirty="0"/>
              <a:t> 333,000 incidents and over 16,000 data breaches reported reveal that 94% of security </a:t>
            </a:r>
          </a:p>
          <a:p>
            <a:pPr marL="171450" lvl="3" indent="0">
              <a:buNone/>
            </a:pPr>
            <a:r>
              <a:rPr lang="en-US" dirty="0"/>
              <a:t>incidents and 90% of data breaches fit within one of the 9 patterns.</a:t>
            </a:r>
          </a:p>
          <a:p>
            <a:pPr lvl="0" fontAlgn="ctr"/>
            <a:r>
              <a:rPr lang="en-US" dirty="0"/>
              <a:t>The </a:t>
            </a:r>
            <a:r>
              <a:rPr lang="en-US" baseline="30000" dirty="0"/>
              <a:t>2</a:t>
            </a:r>
            <a:r>
              <a:rPr lang="en-US" dirty="0"/>
              <a:t>2018 DBIR report shows that:</a:t>
            </a:r>
          </a:p>
          <a:p>
            <a:pPr marL="342900" lvl="2" fontAlgn="ctr">
              <a:buFont typeface="Wingdings" panose="05000000000000000000" pitchFamily="2" charset="2"/>
              <a:buChar char="§"/>
            </a:pPr>
            <a:r>
              <a:rPr lang="en-US" dirty="0"/>
              <a:t>Point-of-Sale systems in the Accommodation industry experienced 302 breaches.</a:t>
            </a:r>
          </a:p>
          <a:p>
            <a:pPr marL="342900" lvl="2" fontAlgn="ctr">
              <a:buFont typeface="Wingdings" panose="05000000000000000000" pitchFamily="2" charset="2"/>
              <a:buChar char="§"/>
            </a:pPr>
            <a:r>
              <a:rPr lang="en-US" dirty="0"/>
              <a:t>Most of the breaches involved hacking or malware</a:t>
            </a:r>
          </a:p>
          <a:p>
            <a:pPr marL="342900" lvl="2" fontAlgn="ctr">
              <a:buFont typeface="Wingdings" panose="05000000000000000000" pitchFamily="2" charset="2"/>
              <a:buChar char="§"/>
            </a:pPr>
            <a:r>
              <a:rPr lang="en-US" dirty="0"/>
              <a:t>Web applications were targeted across all industries</a:t>
            </a:r>
          </a:p>
          <a:p>
            <a:pPr marL="342900" lvl="2" fontAlgn="ctr">
              <a:buFont typeface="Wingdings" panose="05000000000000000000" pitchFamily="2" charset="2"/>
              <a:buChar char="§"/>
            </a:pPr>
            <a:r>
              <a:rPr lang="en-US" dirty="0"/>
              <a:t>Most of the breaches occurred within physical servers and software applications </a:t>
            </a:r>
          </a:p>
        </p:txBody>
      </p:sp>
      <p:pic>
        <p:nvPicPr>
          <p:cNvPr id="2" name="Picture 1"/>
          <p:cNvPicPr>
            <a:picLocks noChangeAspect="1"/>
          </p:cNvPicPr>
          <p:nvPr/>
        </p:nvPicPr>
        <p:blipFill>
          <a:blip r:embed="rId3"/>
          <a:stretch>
            <a:fillRect/>
          </a:stretch>
        </p:blipFill>
        <p:spPr>
          <a:xfrm>
            <a:off x="8075612" y="1371600"/>
            <a:ext cx="3507649" cy="4724400"/>
          </a:xfrm>
          <a:prstGeom prst="rect">
            <a:avLst/>
          </a:prstGeom>
        </p:spPr>
      </p:pic>
      <p:sp>
        <p:nvSpPr>
          <p:cNvPr id="4" name="Rectangle 3"/>
          <p:cNvSpPr/>
          <p:nvPr/>
        </p:nvSpPr>
        <p:spPr>
          <a:xfrm>
            <a:off x="7837098" y="6096000"/>
            <a:ext cx="4003019" cy="246221"/>
          </a:xfrm>
          <a:prstGeom prst="rect">
            <a:avLst/>
          </a:prstGeom>
        </p:spPr>
        <p:txBody>
          <a:bodyPr wrap="none">
            <a:spAutoFit/>
          </a:bodyPr>
          <a:lstStyle/>
          <a:p>
            <a:r>
              <a:rPr lang="en-US" sz="1000" baseline="30000" dirty="0">
                <a:hlinkClick r:id="rId4"/>
              </a:rPr>
              <a:t>2</a:t>
            </a:r>
            <a:r>
              <a:rPr lang="en-US" sz="1000" dirty="0">
                <a:hlinkClick r:id="rId4"/>
              </a:rPr>
              <a:t>Source: https://enterprise.verizon.com/resources/reports/dbir/</a:t>
            </a:r>
            <a:endParaRPr lang="en-US" sz="1000" dirty="0"/>
          </a:p>
        </p:txBody>
      </p:sp>
    </p:spTree>
    <p:extLst>
      <p:ext uri="{BB962C8B-B14F-4D97-AF65-F5344CB8AC3E}">
        <p14:creationId xmlns:p14="http://schemas.microsoft.com/office/powerpoint/2010/main" val="2697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2018 Data Breaches Reported by the Media</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6351098" cy="5397375"/>
          </a:xfrm>
          <a:prstGeom prst="rect">
            <a:avLst/>
          </a:prstGeom>
          <a:noFill/>
        </p:spPr>
        <p:txBody>
          <a:bodyPr wrap="none" lIns="0" tIns="0" rIns="0" bIns="0" rtlCol="0">
            <a:spAutoFit/>
          </a:bodyPr>
          <a:lstStyle/>
          <a:p>
            <a:pPr fontAlgn="ctr"/>
            <a:r>
              <a:rPr lang="en-US" dirty="0"/>
              <a:t>Payment Account Data Breaches</a:t>
            </a:r>
          </a:p>
          <a:p>
            <a:pPr marL="457200" lvl="2" indent="-285750" fontAlgn="ctr">
              <a:buFont typeface="Wingdings" panose="05000000000000000000" pitchFamily="2" charset="2"/>
              <a:buChar char="§"/>
            </a:pPr>
            <a:r>
              <a:rPr lang="en-US" dirty="0"/>
              <a:t>Saks Fifth Avenue and Lord &amp; Taylor - 5 million records (April 2018)</a:t>
            </a:r>
          </a:p>
          <a:p>
            <a:pPr marL="457200" lvl="2" indent="-285750" fontAlgn="ctr">
              <a:buFont typeface="Wingdings" panose="05000000000000000000" pitchFamily="2" charset="2"/>
              <a:buChar char="§"/>
            </a:pPr>
            <a:r>
              <a:rPr lang="en-US" dirty="0"/>
              <a:t>British Airways - 380,000 records (August 21, 2018 — September 5, 2018)</a:t>
            </a:r>
          </a:p>
          <a:p>
            <a:pPr marL="457200" lvl="2" indent="-285750" fontAlgn="ctr">
              <a:buFont typeface="Wingdings" panose="05000000000000000000" pitchFamily="2" charset="2"/>
              <a:buChar char="§"/>
            </a:pPr>
            <a:r>
              <a:rPr lang="en-US" dirty="0"/>
              <a:t>Orbitz - 880,000 records (March 2018)</a:t>
            </a:r>
          </a:p>
          <a:p>
            <a:pPr marL="457200" lvl="2" indent="-285750" fontAlgn="ctr">
              <a:buFont typeface="Wingdings" panose="05000000000000000000" pitchFamily="2" charset="2"/>
              <a:buChar char="§"/>
            </a:pPr>
            <a:r>
              <a:rPr lang="en-US" dirty="0"/>
              <a:t>Best Buy - unknown number of records (April 2018)</a:t>
            </a:r>
          </a:p>
          <a:p>
            <a:pPr marL="457200" lvl="2" indent="-285750" fontAlgn="ctr">
              <a:buFont typeface="Wingdings" panose="05000000000000000000" pitchFamily="2" charset="2"/>
              <a:buChar char="§"/>
            </a:pPr>
            <a:r>
              <a:rPr lang="en-US" dirty="0"/>
              <a:t>Delta Airlines - unknown number of records (April 2018)</a:t>
            </a:r>
          </a:p>
          <a:p>
            <a:pPr marL="457200" lvl="2" indent="-285750" fontAlgn="ctr">
              <a:buFont typeface="Wingdings" panose="05000000000000000000" pitchFamily="2" charset="2"/>
              <a:buChar char="§"/>
            </a:pPr>
            <a:r>
              <a:rPr lang="en-US" dirty="0"/>
              <a:t>Macy's - unknown number of records (April 2018)</a:t>
            </a:r>
          </a:p>
          <a:p>
            <a:pPr marL="457200" lvl="2" indent="-285750" fontAlgn="ctr">
              <a:buFont typeface="Wingdings" panose="05000000000000000000" pitchFamily="2" charset="2"/>
              <a:buChar char="§"/>
            </a:pPr>
            <a:r>
              <a:rPr lang="en-US" dirty="0"/>
              <a:t>Sears/K-Mart - around 100,000 records (April 2018)</a:t>
            </a:r>
          </a:p>
          <a:p>
            <a:pPr fontAlgn="ctr"/>
            <a:r>
              <a:rPr lang="en-US" dirty="0"/>
              <a:t>Personal Account Data Breaches</a:t>
            </a:r>
          </a:p>
          <a:p>
            <a:pPr marL="457200" lvl="2" indent="-285750" fontAlgn="ctr">
              <a:buFont typeface="Wingdings" panose="05000000000000000000" pitchFamily="2" charset="2"/>
              <a:buChar char="§"/>
            </a:pPr>
            <a:r>
              <a:rPr lang="en-US" dirty="0"/>
              <a:t>Panera Bread - unknown number of records (April 2018)</a:t>
            </a:r>
          </a:p>
          <a:p>
            <a:pPr marL="457200" lvl="2" indent="-285750" fontAlgn="ctr">
              <a:buFont typeface="Wingdings" panose="05000000000000000000" pitchFamily="2" charset="2"/>
              <a:buChar char="§"/>
            </a:pPr>
            <a:r>
              <a:rPr lang="en-US" dirty="0"/>
              <a:t>Ticketfly - 27 million records (May 2018)</a:t>
            </a:r>
          </a:p>
          <a:p>
            <a:pPr marL="457200" lvl="2" indent="-285750" fontAlgn="ctr">
              <a:buFont typeface="Wingdings" panose="05000000000000000000" pitchFamily="2" charset="2"/>
              <a:buChar char="§"/>
            </a:pPr>
            <a:r>
              <a:rPr lang="en-US" dirty="0"/>
              <a:t>Google+ - 52.5 million records (March 2018)</a:t>
            </a:r>
          </a:p>
          <a:p>
            <a:pPr marL="457200" lvl="2" indent="-285750" fontAlgn="ctr">
              <a:buFont typeface="Wingdings" panose="05000000000000000000" pitchFamily="2" charset="2"/>
              <a:buChar char="§"/>
            </a:pPr>
            <a:r>
              <a:rPr lang="en-US" dirty="0"/>
              <a:t>Quora - 100 million records (November 2018)</a:t>
            </a:r>
          </a:p>
          <a:p>
            <a:pPr marL="457200" lvl="2" indent="-285750" fontAlgn="ctr">
              <a:buFont typeface="Wingdings" panose="05000000000000000000" pitchFamily="2" charset="2"/>
              <a:buChar char="§"/>
            </a:pPr>
            <a:r>
              <a:rPr lang="en-US" dirty="0"/>
              <a:t>Under Amour 150 million records (March 2018)</a:t>
            </a:r>
          </a:p>
          <a:p>
            <a:pPr marL="457200" lvl="2" indent="-285750" fontAlgn="ctr">
              <a:buFont typeface="Wingdings" panose="05000000000000000000" pitchFamily="2" charset="2"/>
              <a:buChar char="§"/>
            </a:pPr>
            <a:r>
              <a:rPr lang="en-US" dirty="0"/>
              <a:t>T-Mobile - around 2 million records (August 2018)</a:t>
            </a:r>
          </a:p>
          <a:p>
            <a:pPr marL="457200" lvl="2" indent="-285750" fontAlgn="ctr">
              <a:buFont typeface="Wingdings" panose="05000000000000000000" pitchFamily="2" charset="2"/>
              <a:buChar char="§"/>
            </a:pPr>
            <a:r>
              <a:rPr lang="en-US" dirty="0"/>
              <a:t>Adidas - unknown number of records (June 2018)</a:t>
            </a:r>
          </a:p>
          <a:p>
            <a:pPr marL="457200" lvl="2" indent="-285750" fontAlgn="ctr">
              <a:buFont typeface="Wingdings" panose="05000000000000000000" pitchFamily="2" charset="2"/>
              <a:buChar char="§"/>
            </a:pPr>
            <a:r>
              <a:rPr lang="en-US" dirty="0"/>
              <a:t>Facebook – 29 to 50 million records (July 2017 - September 2018)</a:t>
            </a:r>
          </a:p>
          <a:p>
            <a:pPr marL="457200" lvl="2" indent="-285750" fontAlgn="ctr">
              <a:buFont typeface="Wingdings" panose="05000000000000000000" pitchFamily="2" charset="2"/>
              <a:buChar char="§"/>
            </a:pPr>
            <a:r>
              <a:rPr lang="en-US" dirty="0"/>
              <a:t>Marriot - 500 million records (September 2018)</a:t>
            </a:r>
          </a:p>
          <a:p>
            <a:pPr marL="457200" lvl="2" indent="-285750" fontAlgn="ctr">
              <a:buFont typeface="Wingdings" panose="05000000000000000000" pitchFamily="2" charset="2"/>
              <a:buChar char="§"/>
            </a:pPr>
            <a:r>
              <a:rPr lang="en-US" dirty="0"/>
              <a:t>Aadhar – 1.1b citizens of India (March 2018), India's government ID biometric database</a:t>
            </a:r>
          </a:p>
        </p:txBody>
      </p:sp>
      <p:pic>
        <p:nvPicPr>
          <p:cNvPr id="2" name="Picture 1"/>
          <p:cNvPicPr>
            <a:picLocks noChangeAspect="1"/>
          </p:cNvPicPr>
          <p:nvPr/>
        </p:nvPicPr>
        <p:blipFill>
          <a:blip r:embed="rId3"/>
          <a:stretch>
            <a:fillRect/>
          </a:stretch>
        </p:blipFill>
        <p:spPr>
          <a:xfrm>
            <a:off x="7313612" y="1306285"/>
            <a:ext cx="3962400" cy="4556777"/>
          </a:xfrm>
          <a:prstGeom prst="rect">
            <a:avLst/>
          </a:prstGeom>
        </p:spPr>
      </p:pic>
      <p:sp>
        <p:nvSpPr>
          <p:cNvPr id="5" name="TextBox 4"/>
          <p:cNvSpPr txBox="1"/>
          <p:nvPr/>
        </p:nvSpPr>
        <p:spPr>
          <a:xfrm>
            <a:off x="7592824" y="5755340"/>
            <a:ext cx="3683188" cy="215444"/>
          </a:xfrm>
          <a:prstGeom prst="rect">
            <a:avLst/>
          </a:prstGeom>
          <a:noFill/>
        </p:spPr>
        <p:txBody>
          <a:bodyPr wrap="none" lIns="0" tIns="0" rIns="0" bIns="0" rtlCol="0">
            <a:spAutoFit/>
          </a:bodyPr>
          <a:lstStyle/>
          <a:p>
            <a:r>
              <a:rPr lang="en-US" dirty="0">
                <a:solidFill>
                  <a:schemeClr val="tx1"/>
                </a:solidFill>
              </a:rPr>
              <a:t>Total cost of the breach/number of records </a:t>
            </a:r>
          </a:p>
        </p:txBody>
      </p:sp>
      <p:sp>
        <p:nvSpPr>
          <p:cNvPr id="6" name="TextBox 5"/>
          <p:cNvSpPr txBox="1"/>
          <p:nvPr/>
        </p:nvSpPr>
        <p:spPr>
          <a:xfrm>
            <a:off x="7592824" y="6035217"/>
            <a:ext cx="3669274" cy="161583"/>
          </a:xfrm>
          <a:prstGeom prst="rect">
            <a:avLst/>
          </a:prstGeom>
          <a:noFill/>
        </p:spPr>
        <p:txBody>
          <a:bodyPr wrap="none" lIns="0" tIns="0" rIns="0" bIns="0" rtlCol="0">
            <a:spAutoFit/>
          </a:bodyPr>
          <a:lstStyle/>
          <a:p>
            <a:r>
              <a:rPr lang="en-US" sz="1050" dirty="0">
                <a:solidFill>
                  <a:schemeClr val="tx1"/>
                </a:solidFill>
              </a:rPr>
              <a:t>Source: 2018 by Ponemon Institute LLC and IBM Security</a:t>
            </a:r>
          </a:p>
        </p:txBody>
      </p:sp>
    </p:spTree>
    <p:extLst>
      <p:ext uri="{BB962C8B-B14F-4D97-AF65-F5344CB8AC3E}">
        <p14:creationId xmlns:p14="http://schemas.microsoft.com/office/powerpoint/2010/main" val="73605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Data Security Standards</a:t>
            </a:r>
            <a:br>
              <a:rPr lang="en-US" dirty="0"/>
            </a:b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6221255" cy="4558171"/>
          </a:xfrm>
          <a:prstGeom prst="rect">
            <a:avLst/>
          </a:prstGeom>
          <a:noFill/>
        </p:spPr>
        <p:txBody>
          <a:bodyPr wrap="none" lIns="0" tIns="0" rIns="0" bIns="0" rtlCol="0">
            <a:spAutoFit/>
          </a:bodyPr>
          <a:lstStyle/>
          <a:p>
            <a:pPr fontAlgn="ctr"/>
            <a:r>
              <a:rPr lang="en-US" dirty="0"/>
              <a:t>Payment Card Industry Data Security Standards (PCI DSS)</a:t>
            </a:r>
          </a:p>
          <a:p>
            <a:pPr marL="457200" lvl="2" indent="-285750" fontAlgn="ctr">
              <a:buFont typeface="Wingdings" panose="05000000000000000000" pitchFamily="2" charset="2"/>
              <a:buChar char="§"/>
            </a:pPr>
            <a:r>
              <a:rPr lang="en-US" dirty="0"/>
              <a:t>A set of data security standards for protecting sensitive data</a:t>
            </a:r>
          </a:p>
          <a:p>
            <a:pPr marL="457200" lvl="2" indent="-285750" fontAlgn="ctr">
              <a:buFont typeface="Wingdings" panose="05000000000000000000" pitchFamily="2" charset="2"/>
              <a:buChar char="§"/>
            </a:pPr>
            <a:r>
              <a:rPr lang="en-US" dirty="0"/>
              <a:t>Define the do’s and don'ts when protecting payment card data</a:t>
            </a:r>
          </a:p>
          <a:p>
            <a:pPr marL="457200" lvl="2" indent="-285750" fontAlgn="ctr">
              <a:buFont typeface="Wingdings" panose="05000000000000000000" pitchFamily="2" charset="2"/>
              <a:buChar char="§"/>
            </a:pPr>
            <a:r>
              <a:rPr lang="en-US" dirty="0"/>
              <a:t>Established by the Card Brands (Visa, Mastercard, Discover, Amex and JCB)</a:t>
            </a:r>
          </a:p>
          <a:p>
            <a:pPr marL="457200" lvl="2" indent="-285750" fontAlgn="ctr">
              <a:buFont typeface="Wingdings" panose="05000000000000000000" pitchFamily="2" charset="2"/>
              <a:buChar char="§"/>
            </a:pPr>
            <a:r>
              <a:rPr lang="en-US" dirty="0"/>
              <a:t>Assist merchants in navigating the complexity of protecting sensitive payment data </a:t>
            </a:r>
          </a:p>
          <a:p>
            <a:pPr fontAlgn="ctr"/>
            <a:r>
              <a:rPr lang="en-US" dirty="0"/>
              <a:t>Payment Card Industry Security Standards Council (PCI SSC)</a:t>
            </a:r>
          </a:p>
          <a:p>
            <a:pPr marL="457200" lvl="2" indent="-285750" fontAlgn="ctr">
              <a:buFont typeface="Wingdings" panose="05000000000000000000" pitchFamily="2" charset="2"/>
              <a:buChar char="§"/>
            </a:pPr>
            <a:r>
              <a:rPr lang="en-US" dirty="0"/>
              <a:t>Established by the card brands in 2006</a:t>
            </a:r>
          </a:p>
          <a:p>
            <a:pPr marL="457200" lvl="2" indent="-285750" fontAlgn="ctr">
              <a:buFont typeface="Wingdings" panose="05000000000000000000" pitchFamily="2" charset="2"/>
              <a:buChar char="§"/>
            </a:pPr>
            <a:r>
              <a:rPr lang="en-US" dirty="0"/>
              <a:t>Manages PCI DSS standards</a:t>
            </a:r>
          </a:p>
          <a:p>
            <a:pPr marL="457200" lvl="2" indent="-285750" fontAlgn="ctr">
              <a:buFont typeface="Wingdings" panose="05000000000000000000" pitchFamily="2" charset="2"/>
              <a:buChar char="§"/>
            </a:pPr>
            <a:r>
              <a:rPr lang="en-US" dirty="0"/>
              <a:t>Manages the ongoing evolution of the PCI security standards</a:t>
            </a:r>
          </a:p>
          <a:p>
            <a:pPr marL="457200" lvl="2" indent="-285750" fontAlgn="ctr">
              <a:buFont typeface="Wingdings" panose="05000000000000000000" pitchFamily="2" charset="2"/>
              <a:buChar char="§"/>
            </a:pPr>
            <a:r>
              <a:rPr lang="en-US" dirty="0"/>
              <a:t>Maintains focus on improving payment account security for credit card payments.</a:t>
            </a:r>
          </a:p>
          <a:p>
            <a:pPr marL="457200" lvl="2" indent="-285750" fontAlgn="ctr">
              <a:buFont typeface="Wingdings" panose="05000000000000000000" pitchFamily="2" charset="2"/>
              <a:buChar char="§"/>
            </a:pPr>
            <a:r>
              <a:rPr lang="en-US" dirty="0"/>
              <a:t>To learn more visit Council’s website at </a:t>
            </a:r>
            <a:r>
              <a:rPr lang="en-US" u="sng" dirty="0">
                <a:solidFill>
                  <a:schemeClr val="accent1"/>
                </a:solidFill>
                <a:hlinkClick r:id="rId3">
                  <a:extLst>
                    <a:ext uri="{A12FA001-AC4F-418D-AE19-62706E023703}">
                      <ahyp:hlinkClr xmlns:ahyp="http://schemas.microsoft.com/office/drawing/2018/hyperlinkcolor" val="tx"/>
                    </a:ext>
                  </a:extLst>
                </a:hlinkClick>
              </a:rPr>
              <a:t>https://www.pcisecuritystandards.org</a:t>
            </a:r>
            <a:endParaRPr lang="en-US" u="sng" dirty="0">
              <a:solidFill>
                <a:schemeClr val="accent1"/>
              </a:solidFill>
            </a:endParaRPr>
          </a:p>
          <a:p>
            <a:pPr marL="457200" lvl="2" indent="-285750" fontAlgn="ctr">
              <a:buFont typeface="Wingdings" panose="05000000000000000000" pitchFamily="2" charset="2"/>
              <a:buChar char="§"/>
            </a:pPr>
            <a:endParaRPr lang="en-US" dirty="0"/>
          </a:p>
          <a:p>
            <a:pPr fontAlgn="ctr"/>
            <a:r>
              <a:rPr lang="en-US" dirty="0"/>
              <a:t> </a:t>
            </a:r>
          </a:p>
          <a:p>
            <a:pPr marL="457200" lvl="2" indent="-285750" fontAlgn="ctr">
              <a:buFont typeface="Wingdings" panose="05000000000000000000" pitchFamily="2" charset="2"/>
              <a:buChar char="§"/>
            </a:pPr>
            <a:endParaRPr lang="en-US" dirty="0"/>
          </a:p>
          <a:p>
            <a:pPr fontAlgn="ctr"/>
            <a:r>
              <a:rPr lang="en-US" dirty="0"/>
              <a:t> </a:t>
            </a:r>
          </a:p>
        </p:txBody>
      </p:sp>
      <p:pic>
        <p:nvPicPr>
          <p:cNvPr id="6148" name="Picture 4" descr="https://lh6.googleusercontent.com/9F0JF_f7bcPSsLsBzgY2Xnc4G8ODWc2i4CBLKR92iP3CYIuyMA181aAsttcBSN6zNfC9jTGh2UPWqMVaT5TNp8pmwK4NC0RYJRrpLHIfGKgzSdVHFIJuXKG0Y8OGl0xjls9qHk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12" y="1143000"/>
            <a:ext cx="5425720" cy="344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5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Risks of Handling Credit Card or Personal Data</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8622553" cy="3960058"/>
          </a:xfrm>
          <a:prstGeom prst="rect">
            <a:avLst/>
          </a:prstGeom>
          <a:noFill/>
        </p:spPr>
        <p:txBody>
          <a:bodyPr wrap="none" lIns="0" tIns="0" rIns="0" bIns="0" rtlCol="0">
            <a:spAutoFit/>
          </a:bodyPr>
          <a:lstStyle/>
          <a:p>
            <a:pPr lvl="0" fontAlgn="ctr"/>
            <a:r>
              <a:rPr lang="en-US" dirty="0"/>
              <a:t>Risks of Fraud</a:t>
            </a:r>
          </a:p>
          <a:p>
            <a:pPr marL="342900" lvl="2" fontAlgn="ctr">
              <a:buFont typeface="Wingdings" panose="05000000000000000000" pitchFamily="2" charset="2"/>
              <a:buChar char="§"/>
            </a:pPr>
            <a:r>
              <a:rPr lang="en-US" dirty="0"/>
              <a:t>Bypassing payment data validations (postal code and CVV)</a:t>
            </a:r>
          </a:p>
          <a:p>
            <a:pPr marL="342900" lvl="2" fontAlgn="ctr">
              <a:buFont typeface="Wingdings" panose="05000000000000000000" pitchFamily="2" charset="2"/>
              <a:buChar char="§"/>
            </a:pPr>
            <a:r>
              <a:rPr lang="en-US" dirty="0"/>
              <a:t>Lacking a fraud prevention solution within Ecommerce sites</a:t>
            </a:r>
          </a:p>
          <a:p>
            <a:pPr fontAlgn="ctr"/>
            <a:r>
              <a:rPr lang="en-US" dirty="0"/>
              <a:t> Risks of Data Breach</a:t>
            </a:r>
          </a:p>
          <a:p>
            <a:pPr marL="342900" lvl="2" fontAlgn="ctr">
              <a:buFont typeface="Wingdings" panose="05000000000000000000" pitchFamily="2" charset="2"/>
              <a:buChar char="§"/>
            </a:pPr>
            <a:r>
              <a:rPr lang="en-US" dirty="0"/>
              <a:t>Using unencrypted devices when accepting sensitive data</a:t>
            </a:r>
          </a:p>
          <a:p>
            <a:pPr marL="342900" lvl="2" fontAlgn="ctr">
              <a:buFont typeface="Wingdings" panose="05000000000000000000" pitchFamily="2" charset="2"/>
              <a:buChar char="§"/>
            </a:pPr>
            <a:r>
              <a:rPr lang="en-US" dirty="0"/>
              <a:t>Not monitoring network access against intrusions</a:t>
            </a:r>
          </a:p>
          <a:p>
            <a:pPr marL="342900" lvl="2" fontAlgn="ctr">
              <a:buFont typeface="Wingdings" panose="05000000000000000000" pitchFamily="2" charset="2"/>
              <a:buChar char="§"/>
            </a:pPr>
            <a:r>
              <a:rPr lang="en-US" dirty="0"/>
              <a:t>Lacking a process for handling data security incidents</a:t>
            </a:r>
          </a:p>
          <a:p>
            <a:pPr marL="342900" lvl="2" fontAlgn="ctr">
              <a:buFont typeface="Wingdings" panose="05000000000000000000" pitchFamily="2" charset="2"/>
              <a:buChar char="§"/>
            </a:pPr>
            <a:r>
              <a:rPr lang="en-US" dirty="0"/>
              <a:t>Accepting credit card data in clear text via web applications</a:t>
            </a:r>
          </a:p>
          <a:p>
            <a:pPr marL="342900" lvl="2" fontAlgn="ctr">
              <a:buFont typeface="Wingdings" panose="05000000000000000000" pitchFamily="2" charset="2"/>
              <a:buChar char="§"/>
            </a:pPr>
            <a:r>
              <a:rPr lang="en-US" dirty="0"/>
              <a:t>Using credit card devices with self-managed device encryption keys</a:t>
            </a:r>
          </a:p>
          <a:p>
            <a:pPr marL="342900" lvl="2" fontAlgn="ctr">
              <a:buFont typeface="Wingdings" panose="05000000000000000000" pitchFamily="2" charset="2"/>
              <a:buChar char="§"/>
            </a:pPr>
            <a:r>
              <a:rPr lang="en-US" dirty="0"/>
              <a:t>Using unsecured data networks or channels (e.g., weak Wi-Fi connectivity or passwords, taking card data over the phone)</a:t>
            </a:r>
          </a:p>
          <a:p>
            <a:pPr marL="342900" lvl="2" fontAlgn="ctr">
              <a:buFont typeface="Wingdings" panose="05000000000000000000" pitchFamily="2" charset="2"/>
              <a:buChar char="§"/>
            </a:pPr>
            <a:r>
              <a:rPr lang="en-US" dirty="0"/>
              <a:t>Storing unencrypted payment data within systems</a:t>
            </a:r>
          </a:p>
          <a:p>
            <a:pPr marL="342900" lvl="2" fontAlgn="ctr">
              <a:buFont typeface="Wingdings" panose="05000000000000000000" pitchFamily="2" charset="2"/>
              <a:buChar char="§"/>
            </a:pPr>
            <a:r>
              <a:rPr lang="en-US" dirty="0"/>
              <a:t>Overlooking human error – e.g., user account sharing, unrestricted access, untrained staff handling payment data</a:t>
            </a:r>
          </a:p>
          <a:p>
            <a:pPr marL="342900" lvl="2" fontAlgn="ctr">
              <a:buFont typeface="Wingdings" panose="05000000000000000000" pitchFamily="2" charset="2"/>
              <a:buChar char="§"/>
            </a:pPr>
            <a:r>
              <a:rPr lang="en-US" dirty="0"/>
              <a:t>Storing or transmitting encrypted sensitive data with locally stored decryption keys</a:t>
            </a:r>
          </a:p>
          <a:p>
            <a:pPr marL="342900" lvl="2" fontAlgn="ctr">
              <a:buFont typeface="Wingdings" panose="05000000000000000000" pitchFamily="2" charset="2"/>
              <a:buChar char="§"/>
            </a:pPr>
            <a:r>
              <a:rPr lang="en-US" dirty="0"/>
              <a:t>Recording card data received via phone calls (call center)</a:t>
            </a:r>
          </a:p>
        </p:txBody>
      </p:sp>
    </p:spTree>
    <p:extLst>
      <p:ext uri="{BB962C8B-B14F-4D97-AF65-F5344CB8AC3E}">
        <p14:creationId xmlns:p14="http://schemas.microsoft.com/office/powerpoint/2010/main" val="280871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Risks of Handling Credit Card or Personal Data</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10780195" cy="4417620"/>
          </a:xfrm>
          <a:prstGeom prst="rect">
            <a:avLst/>
          </a:prstGeom>
          <a:noFill/>
        </p:spPr>
        <p:txBody>
          <a:bodyPr wrap="none" lIns="0" tIns="0" rIns="0" bIns="0" rtlCol="0">
            <a:spAutoFit/>
          </a:bodyPr>
          <a:lstStyle/>
          <a:p>
            <a:pPr lvl="0" fontAlgn="ctr"/>
            <a:r>
              <a:rPr lang="en-US" dirty="0"/>
              <a:t>Risks of POS Malware</a:t>
            </a:r>
          </a:p>
          <a:p>
            <a:pPr marL="342900" lvl="2" fontAlgn="ctr">
              <a:buFont typeface="Wingdings" panose="05000000000000000000" pitchFamily="2" charset="2"/>
              <a:buChar char="§"/>
            </a:pPr>
            <a:r>
              <a:rPr lang="en-US" dirty="0"/>
              <a:t>Running an out-of-date POS software application</a:t>
            </a:r>
          </a:p>
          <a:p>
            <a:pPr marL="342900" lvl="2" fontAlgn="ctr">
              <a:buFont typeface="Wingdings" panose="05000000000000000000" pitchFamily="2" charset="2"/>
              <a:buChar char="§"/>
            </a:pPr>
            <a:r>
              <a:rPr lang="en-US" dirty="0"/>
              <a:t>Transmitting POS data in clear-text</a:t>
            </a:r>
          </a:p>
          <a:p>
            <a:pPr marL="342900" lvl="2" fontAlgn="ctr">
              <a:buFont typeface="Wingdings" panose="05000000000000000000" pitchFamily="2" charset="2"/>
              <a:buChar char="§"/>
            </a:pPr>
            <a:r>
              <a:rPr lang="en-US" dirty="0"/>
              <a:t>Lacking anti-virus software for all workstations</a:t>
            </a:r>
          </a:p>
          <a:p>
            <a:pPr marL="342900" lvl="2" fontAlgn="ctr">
              <a:buFont typeface="Wingdings" panose="05000000000000000000" pitchFamily="2" charset="2"/>
              <a:buChar char="§"/>
            </a:pPr>
            <a:r>
              <a:rPr lang="en-US" dirty="0"/>
              <a:t>Configuring POS workstations in a publicly accessible network</a:t>
            </a:r>
          </a:p>
          <a:p>
            <a:pPr marL="342900" lvl="2" fontAlgn="ctr">
              <a:buFont typeface="Wingdings" panose="05000000000000000000" pitchFamily="2" charset="2"/>
              <a:buChar char="§"/>
            </a:pPr>
            <a:r>
              <a:rPr lang="en-US" dirty="0"/>
              <a:t>Exposing POS systems to any user</a:t>
            </a:r>
          </a:p>
          <a:p>
            <a:pPr lvl="0" fontAlgn="ctr"/>
            <a:r>
              <a:rPr lang="en-US" dirty="0"/>
              <a:t>Risks of Identity Theft</a:t>
            </a:r>
          </a:p>
          <a:p>
            <a:pPr marL="342900" lvl="2" fontAlgn="ctr">
              <a:buFont typeface="Wingdings" panose="05000000000000000000" pitchFamily="2" charset="2"/>
              <a:buChar char="§"/>
            </a:pPr>
            <a:r>
              <a:rPr lang="en-US" dirty="0"/>
              <a:t>Storing (encrypted or unencrypted) sensitive personal data</a:t>
            </a:r>
          </a:p>
          <a:p>
            <a:pPr marL="342900" lvl="2" fontAlgn="ctr">
              <a:buFont typeface="Wingdings" panose="05000000000000000000" pitchFamily="2" charset="2"/>
              <a:buChar char="§"/>
            </a:pPr>
            <a:r>
              <a:rPr lang="en-US" dirty="0"/>
              <a:t>Lacking Phishing scam training and prevention software - (The attempt to obtain sensitive data by disguising as a trustworthy entity via email or web links)</a:t>
            </a:r>
          </a:p>
          <a:p>
            <a:pPr marL="342900" lvl="2" fontAlgn="ctr">
              <a:buFont typeface="Wingdings" panose="05000000000000000000" pitchFamily="2" charset="2"/>
              <a:buChar char="§"/>
            </a:pPr>
            <a:r>
              <a:rPr lang="en-US" dirty="0"/>
              <a:t>Lacking processes to counteract Social Engineering (The art of manipulating people, so they give up confidential information)</a:t>
            </a:r>
          </a:p>
          <a:p>
            <a:pPr marL="342900" lvl="2" fontAlgn="ctr">
              <a:buFont typeface="Wingdings" panose="05000000000000000000" pitchFamily="2" charset="2"/>
              <a:buChar char="§"/>
            </a:pPr>
            <a:r>
              <a:rPr lang="en-US" dirty="0"/>
              <a:t>Lacking staff training to keep safeguards on sensitive information</a:t>
            </a:r>
          </a:p>
          <a:p>
            <a:pPr marL="342900" lvl="2" fontAlgn="ctr">
              <a:buFont typeface="Wingdings" panose="05000000000000000000" pitchFamily="2" charset="2"/>
              <a:buChar char="§"/>
            </a:pPr>
            <a:r>
              <a:rPr lang="en-US" dirty="0"/>
              <a:t>Entering sensitive data into websites that do not have a valid security certificate</a:t>
            </a:r>
          </a:p>
          <a:p>
            <a:pPr marL="342900" lvl="2" fontAlgn="ctr">
              <a:buFont typeface="Wingdings" panose="05000000000000000000" pitchFamily="2" charset="2"/>
              <a:buChar char="§"/>
            </a:pPr>
            <a:r>
              <a:rPr lang="en-US" dirty="0"/>
              <a:t>Providing unsecured open data networks that allow passing sensitive data via unencrypted channels</a:t>
            </a:r>
          </a:p>
          <a:p>
            <a:pPr marL="342900" lvl="2" fontAlgn="ctr">
              <a:buFont typeface="Wingdings" panose="05000000000000000000" pitchFamily="2" charset="2"/>
              <a:buChar char="§"/>
            </a:pPr>
            <a:endParaRPr lang="en-US" dirty="0"/>
          </a:p>
          <a:p>
            <a:pPr fontAlgn="ctr"/>
            <a:endParaRPr lang="en-US" dirty="0"/>
          </a:p>
        </p:txBody>
      </p:sp>
    </p:spTree>
    <p:extLst>
      <p:ext uri="{BB962C8B-B14F-4D97-AF65-F5344CB8AC3E}">
        <p14:creationId xmlns:p14="http://schemas.microsoft.com/office/powerpoint/2010/main" val="18927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Risks of Handling Credit Card or Personal Data</a:t>
            </a:r>
            <a:endParaRPr lang="en-US" dirty="0"/>
          </a:p>
        </p:txBody>
      </p:sp>
      <p:sp>
        <p:nvSpPr>
          <p:cNvPr id="3" name="TextBox 2">
            <a:extLst>
              <a:ext uri="{FF2B5EF4-FFF2-40B4-BE49-F238E27FC236}">
                <a16:creationId xmlns:a16="http://schemas.microsoft.com/office/drawing/2014/main" id="{3313838D-9BF8-47CC-ACFD-530392A2EA58}"/>
              </a:ext>
            </a:extLst>
          </p:cNvPr>
          <p:cNvSpPr txBox="1"/>
          <p:nvPr/>
        </p:nvSpPr>
        <p:spPr>
          <a:xfrm>
            <a:off x="608329" y="1295400"/>
            <a:ext cx="9034525" cy="1320041"/>
          </a:xfrm>
          <a:prstGeom prst="rect">
            <a:avLst/>
          </a:prstGeom>
          <a:noFill/>
        </p:spPr>
        <p:txBody>
          <a:bodyPr wrap="none" lIns="0" tIns="0" rIns="0" bIns="0" rtlCol="0">
            <a:spAutoFit/>
          </a:bodyPr>
          <a:lstStyle/>
          <a:p>
            <a:pPr lvl="0"/>
            <a:r>
              <a:rPr lang="en-US" dirty="0"/>
              <a:t>Risks of High PCI Compliance Costs</a:t>
            </a:r>
          </a:p>
          <a:p>
            <a:pPr marL="342900" lvl="2">
              <a:buFont typeface="Wingdings" panose="05000000000000000000" pitchFamily="2" charset="2"/>
              <a:buChar char="§"/>
            </a:pPr>
            <a:r>
              <a:rPr lang="en-US" dirty="0"/>
              <a:t>Using non-PCI validated payment processing technologies (incurs high PCI costs while exposing a business to data breach risk)</a:t>
            </a:r>
          </a:p>
          <a:p>
            <a:pPr marL="342900" lvl="2">
              <a:buFont typeface="Wingdings" panose="05000000000000000000" pitchFamily="2" charset="2"/>
              <a:buChar char="§"/>
            </a:pPr>
            <a:r>
              <a:rPr lang="en-US" dirty="0"/>
              <a:t>Lacking data security processes and technology (incurs yearly hefty compliance costs - including fines up to $500k)</a:t>
            </a:r>
          </a:p>
          <a:p>
            <a:pPr marL="342900" lvl="2">
              <a:buFont typeface="Wingdings" panose="05000000000000000000" pitchFamily="2" charset="2"/>
              <a:buChar char="§"/>
            </a:pPr>
            <a:r>
              <a:rPr lang="en-US" dirty="0"/>
              <a:t>Not selecting a payment gateway service provider that complies with PCI standards</a:t>
            </a:r>
          </a:p>
          <a:p>
            <a:pPr marL="342900" lvl="2">
              <a:buFont typeface="Wingdings" panose="05000000000000000000" pitchFamily="2" charset="2"/>
              <a:buChar char="§"/>
            </a:pPr>
            <a:r>
              <a:rPr lang="en-US" dirty="0"/>
              <a:t>Not adopting a PCI scope reduction solution across all payment processing channels.</a:t>
            </a:r>
          </a:p>
        </p:txBody>
      </p:sp>
      <p:pic>
        <p:nvPicPr>
          <p:cNvPr id="2" name="Picture 1"/>
          <p:cNvPicPr>
            <a:picLocks noChangeAspect="1"/>
          </p:cNvPicPr>
          <p:nvPr/>
        </p:nvPicPr>
        <p:blipFill>
          <a:blip r:embed="rId3"/>
          <a:stretch>
            <a:fillRect/>
          </a:stretch>
        </p:blipFill>
        <p:spPr>
          <a:xfrm>
            <a:off x="3351212" y="2895600"/>
            <a:ext cx="5015796" cy="3521735"/>
          </a:xfrm>
          <a:prstGeom prst="rect">
            <a:avLst/>
          </a:prstGeom>
        </p:spPr>
      </p:pic>
      <p:sp>
        <p:nvSpPr>
          <p:cNvPr id="4" name="TextBox 3"/>
          <p:cNvSpPr txBox="1"/>
          <p:nvPr/>
        </p:nvSpPr>
        <p:spPr>
          <a:xfrm>
            <a:off x="2284412" y="6586130"/>
            <a:ext cx="7014741" cy="543739"/>
          </a:xfrm>
          <a:prstGeom prst="rect">
            <a:avLst/>
          </a:prstGeom>
          <a:noFill/>
        </p:spPr>
        <p:txBody>
          <a:bodyPr wrap="none" lIns="0" tIns="0" rIns="0" bIns="0" rtlCol="0">
            <a:spAutoFit/>
          </a:bodyPr>
          <a:lstStyle/>
          <a:p>
            <a:r>
              <a:rPr lang="en-US" sz="1100" dirty="0"/>
              <a:t>Source:  2018 Trustwave Global Security Report  </a:t>
            </a:r>
            <a:r>
              <a:rPr lang="en-US" sz="1100" dirty="0">
                <a:hlinkClick r:id="rId4"/>
              </a:rPr>
              <a:t>https://www2.trustwave.com/GlobalSecurityReport.html</a:t>
            </a:r>
            <a:endParaRPr lang="en-US" sz="1100" dirty="0"/>
          </a:p>
          <a:p>
            <a:r>
              <a:rPr lang="en-US" sz="1100" dirty="0"/>
              <a:t> </a:t>
            </a:r>
          </a:p>
        </p:txBody>
      </p:sp>
    </p:spTree>
    <p:extLst>
      <p:ext uri="{BB962C8B-B14F-4D97-AF65-F5344CB8AC3E}">
        <p14:creationId xmlns:p14="http://schemas.microsoft.com/office/powerpoint/2010/main" val="1880913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st_Data_Widescreen_Template_8.17.18">
  <a:themeElements>
    <a:clrScheme name="First Data">
      <a:dk1>
        <a:srgbClr val="000000"/>
      </a:dk1>
      <a:lt1>
        <a:srgbClr val="FFFFFF"/>
      </a:lt1>
      <a:dk2>
        <a:srgbClr val="004165"/>
      </a:dk2>
      <a:lt2>
        <a:srgbClr val="B6ADA5"/>
      </a:lt2>
      <a:accent1>
        <a:srgbClr val="0072CE"/>
      </a:accent1>
      <a:accent2>
        <a:srgbClr val="43B02A"/>
      </a:accent2>
      <a:accent3>
        <a:srgbClr val="004165"/>
      </a:accent3>
      <a:accent4>
        <a:srgbClr val="00A9E0"/>
      </a:accent4>
      <a:accent5>
        <a:srgbClr val="92C1E9"/>
      </a:accent5>
      <a:accent6>
        <a:srgbClr val="616365"/>
      </a:accent6>
      <a:hlink>
        <a:srgbClr val="43B02A"/>
      </a:hlink>
      <a:folHlink>
        <a:srgbClr val="FFD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Presentation1" id="{B3397700-D882-464B-A606-5B4A7E5D27A4}" vid="{00FB8C4C-530D-4B80-B107-F99433D78238}"/>
    </a:ext>
  </a:extLst>
</a:theme>
</file>

<file path=ppt/theme/theme2.xml><?xml version="1.0" encoding="utf-8"?>
<a:theme xmlns:a="http://schemas.openxmlformats.org/drawingml/2006/main" name="Office Theme">
  <a:themeElements>
    <a:clrScheme name="First Data">
      <a:dk1>
        <a:srgbClr val="000000"/>
      </a:dk1>
      <a:lt1>
        <a:srgbClr val="FFFFFF"/>
      </a:lt1>
      <a:dk2>
        <a:srgbClr val="004165"/>
      </a:dk2>
      <a:lt2>
        <a:srgbClr val="B6ADA5"/>
      </a:lt2>
      <a:accent1>
        <a:srgbClr val="0072CE"/>
      </a:accent1>
      <a:accent2>
        <a:srgbClr val="43B02A"/>
      </a:accent2>
      <a:accent3>
        <a:srgbClr val="004165"/>
      </a:accent3>
      <a:accent4>
        <a:srgbClr val="00A9E0"/>
      </a:accent4>
      <a:accent5>
        <a:srgbClr val="92C1E9"/>
      </a:accent5>
      <a:accent6>
        <a:srgbClr val="616365"/>
      </a:accent6>
      <a:hlink>
        <a:srgbClr val="43B02A"/>
      </a:hlink>
      <a:folHlink>
        <a:srgbClr val="FFD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irst Data">
      <a:dk1>
        <a:srgbClr val="000000"/>
      </a:dk1>
      <a:lt1>
        <a:srgbClr val="FFFFFF"/>
      </a:lt1>
      <a:dk2>
        <a:srgbClr val="004165"/>
      </a:dk2>
      <a:lt2>
        <a:srgbClr val="B6ADA5"/>
      </a:lt2>
      <a:accent1>
        <a:srgbClr val="0072CE"/>
      </a:accent1>
      <a:accent2>
        <a:srgbClr val="43B02A"/>
      </a:accent2>
      <a:accent3>
        <a:srgbClr val="004165"/>
      </a:accent3>
      <a:accent4>
        <a:srgbClr val="00A9E0"/>
      </a:accent4>
      <a:accent5>
        <a:srgbClr val="92C1E9"/>
      </a:accent5>
      <a:accent6>
        <a:srgbClr val="616365"/>
      </a:accent6>
      <a:hlink>
        <a:srgbClr val="43B02A"/>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9c02b646-8051-4833-868c-6392dd609614" isdomainofvalue="False" dataSourceId="12e7f57f-cf8d-436b-8bff-e265f3d15dba"/>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 UniqueId="30e99a42-d34a-4acf-be1d-8248f4b41485" Name="System" ContentType="XML" MajorVersion="0" MinorVersion="1" isLocalCopy="False" IsBaseObject="False" DataSourceId="a36545b6-3dc7-4f41-97ae-57bff36d815e" DataSourceMajorVersion="0" DataSourceMinorVersion="1"/>
</file>

<file path=customXml/item3.xml><?xml version="1.0" encoding="utf-8"?>
<VariableListDefinition name="AD_HOC" displayName="AD_HOC" id="86e91f9a-9cab-4aa8-acc9-91ee5e69c5b3" isdomainofvalue="False" dataSourceId="bc68e8ec-a0ef-4be3-96fb-ebb0b0bf13cb"/>
</file>

<file path=customXml/item4.xml><?xml version="1.0" encoding="utf-8"?>
<VariableList UniqueId="9c02b646-8051-4833-868c-6392dd609614" Name="Computed" ContentType="XML" MajorVersion="0" MinorVersion="1" isLocalCopy="False" IsBaseObject="False" DataSourceId="12e7f57f-cf8d-436b-8bff-e265f3d15dba" DataSourceMajorVersion="0" DataSourceMinorVersion="1"/>
</file>

<file path=customXml/item5.xml><?xml version="1.0" encoding="utf-8"?>
<VariableListDefinition name="System" displayName="System" id="30e99a42-d34a-4acf-be1d-8248f4b41485" isdomainofvalue="False" dataSourceId="a36545b6-3dc7-4f41-97ae-57bff36d815e"/>
</file>

<file path=customXml/item6.xml><?xml version="1.0" encoding="utf-8"?>
<p:properties xmlns:p="http://schemas.microsoft.com/office/2006/metadata/properties" xmlns:xsi="http://www.w3.org/2001/XMLSchema-instance" xmlns:pc="http://schemas.microsoft.com/office/infopath/2007/PartnerControls">
  <documentManagement>
    <ArticlePageURL xmlns="bc98ed3b-c7c0-43ae-88fe-30007eba95ca">http://firstdatatoday.1dc.com/Reference-Library/Pages/templates.aspx</ArticlePageURL>
    <Priority xmlns="bc98ed3b-c7c0-43ae-88fe-30007eba95ca">3</Priority>
    <LastModifiedBy xmlns="bc98ed3b-c7c0-43ae-88fe-30007eba95ca">
      <UserInfo>
        <DisplayName>Van Voorst, Ian</DisplayName>
        <AccountId>79506</AccountId>
        <AccountType/>
      </UserInfo>
    </LastModifiedBy>
    <ArticlePageID xmlns="bc98ed3b-c7c0-43ae-88fe-30007eba95ca">161</ArticlePageID>
    <UploadedBy xmlns="bc98ed3b-c7c0-43ae-88fe-30007eba95ca">
      <UserInfo>
        <DisplayName>Van Voorst, Ian</DisplayName>
        <AccountId>79506</AccountId>
        <AccountType/>
      </UserInfo>
    </UploadedBy>
  </documentManagement>
</p:properties>
</file>

<file path=customXml/item7.xml><?xml version="1.0" encoding="utf-8"?>
<VariableList UniqueId="86e91f9a-9cab-4aa8-acc9-91ee5e69c5b3" Name="AD_HOC" ContentType="XML" MajorVersion="0" MinorVersion="1" isLocalCopy="False" IsBaseObject="False" DataSourceId="bc68e8ec-a0ef-4be3-96fb-ebb0b0bf13cb" DataSourceMajorVersion="0" DataSourceMinorVersion="1"/>
</file>

<file path=customXml/item8.xml><?xml version="1.0" encoding="utf-8"?>
<ct:contentTypeSchema xmlns:ct="http://schemas.microsoft.com/office/2006/metadata/contentType" xmlns:ma="http://schemas.microsoft.com/office/2006/metadata/properties/metaAttributes" ct:_="" ma:_="" ma:contentTypeName="Document" ma:contentTypeID="0x010100533BFA44A9628C4384A37EEAABB3E226" ma:contentTypeVersion="5" ma:contentTypeDescription="Create a new document." ma:contentTypeScope="" ma:versionID="196765d2aca787cb48dada03351dfb72">
  <xsd:schema xmlns:xsd="http://www.w3.org/2001/XMLSchema" xmlns:xs="http://www.w3.org/2001/XMLSchema" xmlns:p="http://schemas.microsoft.com/office/2006/metadata/properties" xmlns:ns2="bc98ed3b-c7c0-43ae-88fe-30007eba95ca" targetNamespace="http://schemas.microsoft.com/office/2006/metadata/properties" ma:root="true" ma:fieldsID="4e548c9052cd779da9b7262b99b406b2" ns2:_="">
    <xsd:import namespace="bc98ed3b-c7c0-43ae-88fe-30007eba95ca"/>
    <xsd:element name="properties">
      <xsd:complexType>
        <xsd:sequence>
          <xsd:element name="documentManagement">
            <xsd:complexType>
              <xsd:all>
                <xsd:element ref="ns2:ArticlePageID" minOccurs="0"/>
                <xsd:element ref="ns2:ArticlePageURL" minOccurs="0"/>
                <xsd:element ref="ns2:Priority" minOccurs="0"/>
                <xsd:element ref="ns2:UploadedBy" minOccurs="0"/>
                <xsd:element ref="ns2:LastModifi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8ed3b-c7c0-43ae-88fe-30007eba95ca" elementFormDefault="qualified">
    <xsd:import namespace="http://schemas.microsoft.com/office/2006/documentManagement/types"/>
    <xsd:import namespace="http://schemas.microsoft.com/office/infopath/2007/PartnerControls"/>
    <xsd:element name="ArticlePageID" ma:index="8" nillable="true" ma:displayName="ArticlePageID" ma:internalName="ArticlePageID">
      <xsd:simpleType>
        <xsd:restriction base="dms:Number"/>
      </xsd:simpleType>
    </xsd:element>
    <xsd:element name="ArticlePageURL" ma:index="9" nillable="true" ma:displayName="ArticlePageURL" ma:internalName="ArticlePageURL">
      <xsd:simpleType>
        <xsd:restriction base="dms:Note">
          <xsd:maxLength value="255"/>
        </xsd:restriction>
      </xsd:simpleType>
    </xsd:element>
    <xsd:element name="Priority" ma:index="10" nillable="true" ma:displayName="Priority" ma:internalName="Priority">
      <xsd:simpleType>
        <xsd:restriction base="dms:Number"/>
      </xsd:simpleType>
    </xsd:element>
    <xsd:element name="UploadedBy" ma:index="11" nillable="true" ma:displayName="UploadedBy" ma:list="UserInfo" ma:SharePointGroup="0" ma:internalName="Upload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ModifiedBy" ma:index="12" nillable="true" ma:displayName="LastModifiedBy" ma:list="UserInfo" ma:SharePointGroup="0" ma:internalName="LastModifi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AllExternalAdhocVariableMappings/>
</file>

<file path=customXml/itemProps1.xml><?xml version="1.0" encoding="utf-8"?>
<ds:datastoreItem xmlns:ds="http://schemas.openxmlformats.org/officeDocument/2006/customXml" ds:itemID="{0ED8C23E-3FD3-4629-87F5-2C00946894C3}">
  <ds:schemaRefs/>
</ds:datastoreItem>
</file>

<file path=customXml/itemProps10.xml><?xml version="1.0" encoding="utf-8"?>
<ds:datastoreItem xmlns:ds="http://schemas.openxmlformats.org/officeDocument/2006/customXml" ds:itemID="{80445582-A0A6-4C69-81ED-D06A1C481090}">
  <ds:schemaRefs>
    <ds:schemaRef ds:uri="http://schemas.microsoft.com/sharepoint/v3/contenttype/forms"/>
  </ds:schemaRefs>
</ds:datastoreItem>
</file>

<file path=customXml/itemProps2.xml><?xml version="1.0" encoding="utf-8"?>
<ds:datastoreItem xmlns:ds="http://schemas.openxmlformats.org/officeDocument/2006/customXml" ds:itemID="{7F57E456-09CA-4A93-A80D-3D4436FB6F91}">
  <ds:schemaRefs/>
</ds:datastoreItem>
</file>

<file path=customXml/itemProps3.xml><?xml version="1.0" encoding="utf-8"?>
<ds:datastoreItem xmlns:ds="http://schemas.openxmlformats.org/officeDocument/2006/customXml" ds:itemID="{A8DAF147-AE3C-4064-BF4C-3461E03FB80D}">
  <ds:schemaRefs/>
</ds:datastoreItem>
</file>

<file path=customXml/itemProps4.xml><?xml version="1.0" encoding="utf-8"?>
<ds:datastoreItem xmlns:ds="http://schemas.openxmlformats.org/officeDocument/2006/customXml" ds:itemID="{C76FCBFA-93F8-4888-B22E-083EB5A5072E}">
  <ds:schemaRefs/>
</ds:datastoreItem>
</file>

<file path=customXml/itemProps5.xml><?xml version="1.0" encoding="utf-8"?>
<ds:datastoreItem xmlns:ds="http://schemas.openxmlformats.org/officeDocument/2006/customXml" ds:itemID="{1AD1E4E2-8CE5-4454-A706-5B2B617F4C99}">
  <ds:schemaRefs/>
</ds:datastoreItem>
</file>

<file path=customXml/itemProps6.xml><?xml version="1.0" encoding="utf-8"?>
<ds:datastoreItem xmlns:ds="http://schemas.openxmlformats.org/officeDocument/2006/customXml" ds:itemID="{837305DC-D724-474B-8617-45EF33E8DFE0}">
  <ds:schemaRefs>
    <ds:schemaRef ds:uri="http://schemas.microsoft.com/office/2006/documentManagement/types"/>
    <ds:schemaRef ds:uri="bc98ed3b-c7c0-43ae-88fe-30007eba95c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7.xml><?xml version="1.0" encoding="utf-8"?>
<ds:datastoreItem xmlns:ds="http://schemas.openxmlformats.org/officeDocument/2006/customXml" ds:itemID="{71E634BC-9830-4EE8-BC26-78091991C023}">
  <ds:schemaRefs/>
</ds:datastoreItem>
</file>

<file path=customXml/itemProps8.xml><?xml version="1.0" encoding="utf-8"?>
<ds:datastoreItem xmlns:ds="http://schemas.openxmlformats.org/officeDocument/2006/customXml" ds:itemID="{E5228184-F03E-4819-B7A0-375E9883A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8ed3b-c7c0-43ae-88fe-30007eba9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B7364230-FBAF-4210-87E9-B46C6E2C5E27}">
  <ds:schemaRefs/>
</ds:datastoreItem>
</file>

<file path=docProps/app.xml><?xml version="1.0" encoding="utf-8"?>
<Properties xmlns="http://schemas.openxmlformats.org/officeDocument/2006/extended-properties" xmlns:vt="http://schemas.openxmlformats.org/officeDocument/2006/docPropsVTypes">
  <Template>First_Data_Widescreen_Template_01.15.19</Template>
  <TotalTime>0</TotalTime>
  <Words>2043</Words>
  <Application>Microsoft Office PowerPoint</Application>
  <PresentationFormat>Custom</PresentationFormat>
  <Paragraphs>237</Paragraphs>
  <Slides>20</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Black</vt:lpstr>
      <vt:lpstr>AvenirNextLTW01-Regular</vt:lpstr>
      <vt:lpstr>Calibri</vt:lpstr>
      <vt:lpstr>MarkPro</vt:lpstr>
      <vt:lpstr>SimpleSans-Regular</vt:lpstr>
      <vt:lpstr>Wingdings</vt:lpstr>
      <vt:lpstr>First_Data_Widescreen_Template_8.17.18</vt:lpstr>
      <vt:lpstr>think-cell Slide</vt:lpstr>
      <vt:lpstr>P2PE, Security &amp; Mobile Payments </vt:lpstr>
      <vt:lpstr>Agenda</vt:lpstr>
      <vt:lpstr>Data Breaches Continue to Occur </vt:lpstr>
      <vt:lpstr>Data Breaches Continue to Occur </vt:lpstr>
      <vt:lpstr>2018 Data Breaches Reported by the Media</vt:lpstr>
      <vt:lpstr>Data Security Standards </vt:lpstr>
      <vt:lpstr>Risks of Handling Credit Card or Personal Data</vt:lpstr>
      <vt:lpstr>Risks of Handling Credit Card or Personal Data</vt:lpstr>
      <vt:lpstr>Risks of Handling Credit Card or Personal Data</vt:lpstr>
      <vt:lpstr>Point-to-Point Encryption (P2PE)</vt:lpstr>
      <vt:lpstr>Point-to-Point Encryption (P2PE)</vt:lpstr>
      <vt:lpstr>Point-to-Point Encryption (P2PE)</vt:lpstr>
      <vt:lpstr>Point-to-Point Encryption (P2PE)</vt:lpstr>
      <vt:lpstr>Tokenization</vt:lpstr>
      <vt:lpstr>PowerPoint Presentation</vt:lpstr>
      <vt:lpstr>Tokenization</vt:lpstr>
      <vt:lpstr>Tokenization</vt:lpstr>
      <vt:lpstr>PowerPoint Presentation</vt:lpstr>
      <vt:lpstr>Summary – current PCI Validated P2PE Solutions from First Data</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updated 8/17/2018</cp:keywords>
  <cp:lastModifiedBy/>
  <cp:revision>1</cp:revision>
  <dcterms:created xsi:type="dcterms:W3CDTF">2019-04-01T13:34:43Z</dcterms:created>
  <dcterms:modified xsi:type="dcterms:W3CDTF">2019-04-16T13:29:04Z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0x010100533BFA44A9628C4384A37EEAABB3E226</vt:lpwstr>
  </property>
</Properties>
</file>